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542" r:id="rId3"/>
    <p:sldId id="550" r:id="rId4"/>
    <p:sldId id="551" r:id="rId5"/>
    <p:sldId id="544" r:id="rId6"/>
    <p:sldId id="554" r:id="rId7"/>
    <p:sldId id="556" r:id="rId8"/>
    <p:sldId id="557" r:id="rId9"/>
    <p:sldId id="559" r:id="rId10"/>
    <p:sldId id="561" r:id="rId11"/>
    <p:sldId id="560" r:id="rId12"/>
    <p:sldId id="562" r:id="rId13"/>
    <p:sldId id="563" r:id="rId14"/>
    <p:sldId id="565" r:id="rId15"/>
    <p:sldId id="566" r:id="rId16"/>
    <p:sldId id="564" r:id="rId17"/>
    <p:sldId id="567" r:id="rId18"/>
    <p:sldId id="569" r:id="rId19"/>
    <p:sldId id="600" r:id="rId20"/>
    <p:sldId id="568" r:id="rId21"/>
    <p:sldId id="599" r:id="rId22"/>
    <p:sldId id="570" r:id="rId23"/>
    <p:sldId id="571" r:id="rId24"/>
    <p:sldId id="601" r:id="rId25"/>
    <p:sldId id="572" r:id="rId26"/>
    <p:sldId id="574" r:id="rId27"/>
    <p:sldId id="573" r:id="rId28"/>
    <p:sldId id="576" r:id="rId29"/>
    <p:sldId id="577" r:id="rId30"/>
    <p:sldId id="575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85" r:id="rId39"/>
    <p:sldId id="587" r:id="rId40"/>
    <p:sldId id="586" r:id="rId41"/>
    <p:sldId id="588" r:id="rId42"/>
    <p:sldId id="589" r:id="rId43"/>
    <p:sldId id="597" r:id="rId44"/>
    <p:sldId id="591" r:id="rId45"/>
    <p:sldId id="592" r:id="rId46"/>
    <p:sldId id="593" r:id="rId47"/>
    <p:sldId id="595" r:id="rId48"/>
    <p:sldId id="594" r:id="rId49"/>
    <p:sldId id="543" r:id="rId50"/>
    <p:sldId id="555" r:id="rId51"/>
    <p:sldId id="598" r:id="rId52"/>
    <p:sldId id="38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D92"/>
    <a:srgbClr val="BA7263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/>
    <p:restoredTop sz="88299"/>
  </p:normalViewPr>
  <p:slideViewPr>
    <p:cSldViewPr snapToGrid="0" snapToObjects="1">
      <p:cViewPr varScale="1">
        <p:scale>
          <a:sx n="112" d="100"/>
          <a:sy n="112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27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5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9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6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6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7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0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82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1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01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51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4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74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77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03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9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82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5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Classes 27 &amp; 28: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Element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272519" y="6105926"/>
            <a:ext cx="85989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references for today: Becker and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  Hughes, 2000, The Finite Element Method</a:t>
            </a:r>
          </a:p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5893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the domain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where s(x) is given, and u(x) will be the solution. In terms of BCs (hence “boundary-value problems”), we will require: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(Dirichlet)</a:t>
                </a:r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 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(Neumann)</a:t>
                </a:r>
                <a:r>
                  <a: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integrate twice to solve the strong form analytically: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</m:oMath>
                </a14:m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After using the two boundary conditions to figure out the two constants:</a:t>
                </a:r>
              </a:p>
              <a:p>
                <a:endParaRPr lang="en-US" sz="1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use the above analytical solution to test approximate, numerical solutions. For more complex problems, we typically cannot find exact, analytical solutions (hence the need for numerical methods)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5893345"/>
              </a:xfrm>
              <a:prstGeom prst="rect">
                <a:avLst/>
              </a:prstGeom>
              <a:blipFill>
                <a:blip r:embed="rId2"/>
                <a:stretch>
                  <a:fillRect l="-7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1695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1695849"/>
              </a:xfrm>
              <a:prstGeom prst="rect">
                <a:avLst/>
              </a:prstGeom>
              <a:blipFill>
                <a:blip r:embed="rId2"/>
                <a:stretch>
                  <a:fillRect l="-596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480511-B4F6-5042-98E1-D6317B796F7C}"/>
              </a:ext>
            </a:extLst>
          </p:cNvPr>
          <p:cNvSpPr/>
          <p:nvPr/>
        </p:nvSpPr>
        <p:spPr>
          <a:xfrm>
            <a:off x="367863" y="2071168"/>
            <a:ext cx="8502869" cy="25855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4551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Now let’s develop the </a:t>
                </a:r>
                <a:r>
                  <a:rPr lang="en-US" b="1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weak</a:t>
                </a:r>
                <a:r>
                  <a:rPr lang="en-US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(or variational) form, for use with the finite element method.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require that: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trial solutions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(/candidate solutions)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satisfy the essential BC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and the trial solutions have square integrable derivatives, i.e.: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2.  The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weighting functions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(or variations), w, need to satisfy: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4551887"/>
              </a:xfrm>
              <a:prstGeom prst="rect">
                <a:avLst/>
              </a:prstGeom>
              <a:blipFill>
                <a:blip r:embed="rId2"/>
                <a:stretch>
                  <a:fillRect l="-745" t="-836" r="-298" b="-16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2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393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rgbClr val="EA8D92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3933384"/>
              </a:xfrm>
              <a:prstGeom prst="rect">
                <a:avLst/>
              </a:prstGeom>
              <a:blipFill>
                <a:blip r:embed="rId2"/>
                <a:stretch>
                  <a:fillRect l="-268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9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4802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rgbClr val="EA8D92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4802340"/>
              </a:xfrm>
              <a:prstGeom prst="rect">
                <a:avLst/>
              </a:prstGeom>
              <a:blipFill>
                <a:blip r:embed="rId2"/>
                <a:stretch>
                  <a:fillRect l="-551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69532C3-A099-F14E-AF67-3EBBE216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93" y="3041650"/>
            <a:ext cx="2819400" cy="77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E1DCC-96EE-654B-8769-BC301F7A87B3}"/>
              </a:ext>
            </a:extLst>
          </p:cNvPr>
          <p:cNvSpPr/>
          <p:nvPr/>
        </p:nvSpPr>
        <p:spPr>
          <a:xfrm>
            <a:off x="5569527" y="2999530"/>
            <a:ext cx="3028208" cy="85244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AFB1D-A1B2-BE43-9118-9CC29E894CD4}"/>
              </a:ext>
            </a:extLst>
          </p:cNvPr>
          <p:cNvSpPr txBox="1"/>
          <p:nvPr/>
        </p:nvSpPr>
        <p:spPr>
          <a:xfrm>
            <a:off x="5498272" y="263019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Integration by parts rule: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1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6047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rgbClr val="EA8D92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Applying the boundary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and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u</m:t>
                        </m:r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x</m:t>
                        </m:r>
                      </m:den>
                    </m:f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6047361"/>
              </a:xfrm>
              <a:prstGeom prst="rect">
                <a:avLst/>
              </a:prstGeom>
              <a:blipFill>
                <a:blip r:embed="rId2"/>
                <a:stretch>
                  <a:fillRect l="-5514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69532C3-A099-F14E-AF67-3EBBE216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93" y="3041650"/>
            <a:ext cx="2819400" cy="77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E1DCC-96EE-654B-8769-BC301F7A87B3}"/>
              </a:ext>
            </a:extLst>
          </p:cNvPr>
          <p:cNvSpPr/>
          <p:nvPr/>
        </p:nvSpPr>
        <p:spPr>
          <a:xfrm>
            <a:off x="5569527" y="2999530"/>
            <a:ext cx="3028208" cy="85244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AFB1D-A1B2-BE43-9118-9CC29E894CD4}"/>
              </a:ext>
            </a:extLst>
          </p:cNvPr>
          <p:cNvSpPr txBox="1"/>
          <p:nvPr/>
        </p:nvSpPr>
        <p:spPr>
          <a:xfrm>
            <a:off x="5498272" y="263019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Integration by parts rule: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6047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rgbClr val="EA8D92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Applying the boundary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and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u</m:t>
                        </m:r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x</m:t>
                        </m:r>
                      </m:den>
                    </m:f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6047361"/>
              </a:xfrm>
              <a:prstGeom prst="rect">
                <a:avLst/>
              </a:prstGeom>
              <a:blipFill>
                <a:blip r:embed="rId2"/>
                <a:stretch>
                  <a:fillRect l="-5514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E1DCC-96EE-654B-8769-BC301F7A87B3}"/>
              </a:ext>
            </a:extLst>
          </p:cNvPr>
          <p:cNvSpPr/>
          <p:nvPr/>
        </p:nvSpPr>
        <p:spPr>
          <a:xfrm>
            <a:off x="398118" y="5151603"/>
            <a:ext cx="4183117" cy="6950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CD635-2ADD-F648-9127-92F199579A5B}"/>
              </a:ext>
            </a:extLst>
          </p:cNvPr>
          <p:cNvSpPr txBox="1"/>
          <p:nvPr/>
        </p:nvSpPr>
        <p:spPr>
          <a:xfrm>
            <a:off x="4623139" y="5041804"/>
            <a:ext cx="4368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is the weak form of the PDE. Equations like this also called “virtual work” or ”virtual displacement” formulations, where w is the virtual displacement. FE method uses this weak form and assumes </a:t>
            </a:r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u 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 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be taken from a simplified function space (typically low order polynomials)</a:t>
            </a:r>
          </a:p>
          <a:p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8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rgbClr val="EA8D92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Applying the boundary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and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u</m:t>
                        </m:r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x</m:t>
                        </m:r>
                      </m:den>
                    </m:f>
                    <m:r>
                      <a:rPr lang="en-US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Or s</a:t>
                </a:r>
                <a:r>
                  <a:rPr lang="en-US" sz="2000" b="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horthand form: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blipFill>
                <a:blip r:embed="rId2"/>
                <a:stretch>
                  <a:fillRect l="-5514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E1DCC-96EE-654B-8769-BC301F7A87B3}"/>
              </a:ext>
            </a:extLst>
          </p:cNvPr>
          <p:cNvSpPr/>
          <p:nvPr/>
        </p:nvSpPr>
        <p:spPr>
          <a:xfrm>
            <a:off x="398118" y="5151603"/>
            <a:ext cx="4183117" cy="6950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23762-5AA5-7243-AEC3-814BD34D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80" y="5499111"/>
            <a:ext cx="3896907" cy="473742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BB4DD2-62D6-F34B-A864-105968C55011}"/>
              </a:ext>
            </a:extLst>
          </p:cNvPr>
          <p:cNvSpPr/>
          <p:nvPr/>
        </p:nvSpPr>
        <p:spPr>
          <a:xfrm>
            <a:off x="2548759" y="6115157"/>
            <a:ext cx="3039242" cy="47374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67973C-D581-2E4B-96CD-6B882EBA01E2}"/>
              </a:ext>
            </a:extLst>
          </p:cNvPr>
          <p:cNvSpPr txBox="1"/>
          <p:nvPr/>
        </p:nvSpPr>
        <p:spPr>
          <a:xfrm>
            <a:off x="4899962" y="5181984"/>
            <a:ext cx="4368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Notation</a:t>
            </a:r>
          </a:p>
          <a:p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96A7C-F345-5144-AA1D-8FE1B7A36F82}"/>
              </a:ext>
            </a:extLst>
          </p:cNvPr>
          <p:cNvSpPr/>
          <p:nvPr/>
        </p:nvSpPr>
        <p:spPr>
          <a:xfrm>
            <a:off x="5004080" y="5458983"/>
            <a:ext cx="3887672" cy="513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0B1376C-398E-4647-B6A1-5835B11B9DD1}"/>
              </a:ext>
            </a:extLst>
          </p:cNvPr>
          <p:cNvSpPr/>
          <p:nvPr/>
        </p:nvSpPr>
        <p:spPr>
          <a:xfrm>
            <a:off x="5700889" y="5983111"/>
            <a:ext cx="1245696" cy="501884"/>
          </a:xfrm>
          <a:custGeom>
            <a:avLst/>
            <a:gdLst>
              <a:gd name="connsiteX0" fmla="*/ 1230489 w 1245696"/>
              <a:gd name="connsiteY0" fmla="*/ 0 h 501884"/>
              <a:gd name="connsiteX1" fmla="*/ 1230489 w 1245696"/>
              <a:gd name="connsiteY1" fmla="*/ 169334 h 501884"/>
              <a:gd name="connsiteX2" fmla="*/ 1072444 w 1245696"/>
              <a:gd name="connsiteY2" fmla="*/ 361245 h 501884"/>
              <a:gd name="connsiteX3" fmla="*/ 767644 w 1245696"/>
              <a:gd name="connsiteY3" fmla="*/ 191912 h 501884"/>
              <a:gd name="connsiteX4" fmla="*/ 632177 w 1245696"/>
              <a:gd name="connsiteY4" fmla="*/ 496712 h 501884"/>
              <a:gd name="connsiteX5" fmla="*/ 304800 w 1245696"/>
              <a:gd name="connsiteY5" fmla="*/ 383823 h 501884"/>
              <a:gd name="connsiteX6" fmla="*/ 0 w 1245696"/>
              <a:gd name="connsiteY6" fmla="*/ 383823 h 50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5696" h="501884">
                <a:moveTo>
                  <a:pt x="1230489" y="0"/>
                </a:moveTo>
                <a:cubicBezTo>
                  <a:pt x="1243659" y="54563"/>
                  <a:pt x="1256830" y="109127"/>
                  <a:pt x="1230489" y="169334"/>
                </a:cubicBezTo>
                <a:cubicBezTo>
                  <a:pt x="1204148" y="229542"/>
                  <a:pt x="1149585" y="357482"/>
                  <a:pt x="1072444" y="361245"/>
                </a:cubicBezTo>
                <a:cubicBezTo>
                  <a:pt x="995303" y="365008"/>
                  <a:pt x="841022" y="169334"/>
                  <a:pt x="767644" y="191912"/>
                </a:cubicBezTo>
                <a:cubicBezTo>
                  <a:pt x="694266" y="214490"/>
                  <a:pt x="709318" y="464727"/>
                  <a:pt x="632177" y="496712"/>
                </a:cubicBezTo>
                <a:cubicBezTo>
                  <a:pt x="555036" y="528697"/>
                  <a:pt x="410163" y="402638"/>
                  <a:pt x="304800" y="383823"/>
                </a:cubicBezTo>
                <a:cubicBezTo>
                  <a:pt x="199437" y="365008"/>
                  <a:pt x="99718" y="374415"/>
                  <a:pt x="0" y="383823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4BD3E4F-1C07-0E44-8E82-E3201DD08B84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75C068-BE51-684B-B5FD-7992ABC4BDA1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 </a:t>
                </a:r>
                <a:r>
                  <a:rPr lang="en-US" sz="15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Applying the boundary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and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u</m:t>
                        </m:r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x</m:t>
                        </m:r>
                      </m:den>
                    </m:f>
                    <m: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Or s</a:t>
                </a:r>
                <a:r>
                  <a:rPr lang="en-US" sz="2000" b="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horthand form: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75C068-BE51-684B-B5FD-7992ABC4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blipFill>
                <a:blip r:embed="rId2"/>
                <a:stretch>
                  <a:fillRect l="-5514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104A1F8-270D-2B4D-9F12-084338B3C727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74C09-8D43-9B49-A445-1FD4D94D7B07}"/>
              </a:ext>
            </a:extLst>
          </p:cNvPr>
          <p:cNvSpPr/>
          <p:nvPr/>
        </p:nvSpPr>
        <p:spPr>
          <a:xfrm>
            <a:off x="398118" y="5151603"/>
            <a:ext cx="4183117" cy="6950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BE412A-DB07-474A-B5CF-3F409DC9C079}"/>
              </a:ext>
            </a:extLst>
          </p:cNvPr>
          <p:cNvSpPr/>
          <p:nvPr/>
        </p:nvSpPr>
        <p:spPr>
          <a:xfrm>
            <a:off x="2548759" y="6115157"/>
            <a:ext cx="3039242" cy="47374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80511-B4F6-5042-98E1-D6317B796F7C}"/>
              </a:ext>
            </a:extLst>
          </p:cNvPr>
          <p:cNvSpPr/>
          <p:nvPr/>
        </p:nvSpPr>
        <p:spPr>
          <a:xfrm>
            <a:off x="367863" y="2071168"/>
            <a:ext cx="8502869" cy="25855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4551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Now let’s develop the </a:t>
                </a:r>
                <a:r>
                  <a:rPr lang="en-US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weak</a:t>
                </a:r>
                <a:r>
                  <a:rPr lang="en-US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(or variational) form, for use with the finite element method.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require that: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trial solutions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(/candidate solutions)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satisfy the essential BC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and the trial solutions have square integrable derivatives, i.e.: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2.  The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weighting functions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(or variations), w, need to satisfy: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4551887"/>
              </a:xfrm>
              <a:prstGeom prst="rect">
                <a:avLst/>
              </a:prstGeom>
              <a:blipFill>
                <a:blip r:embed="rId3"/>
                <a:stretch>
                  <a:fillRect l="-745" t="-836" r="-298" b="-16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21498D-FFC5-3F4D-A332-8D4A8F8771BE}"/>
              </a:ext>
            </a:extLst>
          </p:cNvPr>
          <p:cNvSpPr txBox="1"/>
          <p:nvPr/>
        </p:nvSpPr>
        <p:spPr>
          <a:xfrm>
            <a:off x="4674793" y="4734422"/>
            <a:ext cx="42909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Given h, g, s, we are searching for a u (trial solution) that satisfies this weak form for all w (weighting functions)</a:t>
            </a:r>
          </a:p>
          <a:p>
            <a:endParaRPr lang="en-US" sz="2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8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4BD3E4F-1C07-0E44-8E82-E3201DD08B84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75C068-BE51-684B-B5FD-7992ABC4BDA1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 </a:t>
                </a:r>
                <a:r>
                  <a:rPr lang="en-US" sz="15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Deriving the weak form (sloppily): 			</a:t>
                </a:r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</a:t>
                </a:r>
                <a:r>
                  <a:rPr lang="en-US" sz="16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(see Hughes, 2000, for rigor)</a:t>
                </a:r>
              </a:p>
              <a:p>
                <a:endParaRPr lang="en-US" sz="1300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13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</m:e>
                    </m:nary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𝑑𝑥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3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</m:sSubSup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nary>
                      <m:nary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Applying the boundary values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and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u</m:t>
                        </m:r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x</m:t>
                        </m:r>
                      </m:den>
                    </m:f>
                    <m: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i="1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Or s</a:t>
                </a:r>
                <a:r>
                  <a:rPr lang="en-US" sz="2000" b="0" dirty="0">
                    <a:solidFill>
                      <a:srgbClr val="C00000"/>
                    </a:solidFill>
                    <a:ea typeface="Segoe UI Symbol" panose="020B0502040204020203" pitchFamily="34" charset="0"/>
                  </a:rPr>
                  <a:t>horthand form: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solidFill>
                    <a:srgbClr val="EA8D92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75C068-BE51-684B-B5FD-7992ABC4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6754350"/>
              </a:xfrm>
              <a:prstGeom prst="rect">
                <a:avLst/>
              </a:prstGeom>
              <a:blipFill>
                <a:blip r:embed="rId2"/>
                <a:stretch>
                  <a:fillRect l="-5514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104A1F8-270D-2B4D-9F12-084338B3C727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74C09-8D43-9B49-A445-1FD4D94D7B07}"/>
              </a:ext>
            </a:extLst>
          </p:cNvPr>
          <p:cNvSpPr/>
          <p:nvPr/>
        </p:nvSpPr>
        <p:spPr>
          <a:xfrm>
            <a:off x="398118" y="5151603"/>
            <a:ext cx="4183117" cy="6950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BE412A-DB07-474A-B5CF-3F409DC9C079}"/>
              </a:ext>
            </a:extLst>
          </p:cNvPr>
          <p:cNvSpPr/>
          <p:nvPr/>
        </p:nvSpPr>
        <p:spPr>
          <a:xfrm>
            <a:off x="2548759" y="6115157"/>
            <a:ext cx="3039242" cy="47374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21498D-FFC5-3F4D-A332-8D4A8F8771BE}"/>
              </a:ext>
            </a:extLst>
          </p:cNvPr>
          <p:cNvSpPr txBox="1"/>
          <p:nvPr/>
        </p:nvSpPr>
        <p:spPr>
          <a:xfrm>
            <a:off x="4674793" y="4734422"/>
            <a:ext cx="42909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Given h, g, s, we are searching for a u (trial solution) that satisfies this weak form for all w (weighting functions)</a:t>
            </a:r>
          </a:p>
          <a:p>
            <a:endParaRPr lang="en-US" sz="2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EB3A238-0491-B64C-B7AC-7B276678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3" y="1709169"/>
            <a:ext cx="8502869" cy="20379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0E413E-5C87-DB43-AE94-C3ECCE56A0FB}"/>
              </a:ext>
            </a:extLst>
          </p:cNvPr>
          <p:cNvSpPr txBox="1"/>
          <p:nvPr/>
        </p:nvSpPr>
        <p:spPr>
          <a:xfrm>
            <a:off x="375367" y="1239965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Examples of these polynomial functions (i.e., </a:t>
            </a:r>
            <a:r>
              <a:rPr lang="en-US" sz="21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 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21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 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 on a 1-D mesh</a:t>
            </a:r>
          </a:p>
          <a:p>
            <a:endParaRPr lang="en-US" sz="21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87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procedure: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7D1D87-3E41-1743-888A-E78BC2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3" y="967381"/>
            <a:ext cx="6429976" cy="5689922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EB805B2-2676-6C48-9A50-869BC9D38E45}"/>
              </a:ext>
            </a:extLst>
          </p:cNvPr>
          <p:cNvSpPr/>
          <p:nvPr/>
        </p:nvSpPr>
        <p:spPr>
          <a:xfrm>
            <a:off x="3065585" y="1682262"/>
            <a:ext cx="2825261" cy="1699846"/>
          </a:xfrm>
          <a:custGeom>
            <a:avLst/>
            <a:gdLst>
              <a:gd name="connsiteX0" fmla="*/ 70338 w 2825261"/>
              <a:gd name="connsiteY0" fmla="*/ 1101969 h 1699846"/>
              <a:gd name="connsiteX1" fmla="*/ 0 w 2825261"/>
              <a:gd name="connsiteY1" fmla="*/ 0 h 1699846"/>
              <a:gd name="connsiteX2" fmla="*/ 2825261 w 2825261"/>
              <a:gd name="connsiteY2" fmla="*/ 0 h 1699846"/>
              <a:gd name="connsiteX3" fmla="*/ 2702169 w 2825261"/>
              <a:gd name="connsiteY3" fmla="*/ 1699846 h 1699846"/>
              <a:gd name="connsiteX4" fmla="*/ 111369 w 2825261"/>
              <a:gd name="connsiteY4" fmla="*/ 1693984 h 1699846"/>
              <a:gd name="connsiteX5" fmla="*/ 70338 w 2825261"/>
              <a:gd name="connsiteY5" fmla="*/ 1101969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5261" h="1699846">
                <a:moveTo>
                  <a:pt x="70338" y="1101969"/>
                </a:moveTo>
                <a:lnTo>
                  <a:pt x="0" y="0"/>
                </a:lnTo>
                <a:lnTo>
                  <a:pt x="2825261" y="0"/>
                </a:lnTo>
                <a:lnTo>
                  <a:pt x="2702169" y="1699846"/>
                </a:lnTo>
                <a:lnTo>
                  <a:pt x="111369" y="1693984"/>
                </a:lnTo>
                <a:lnTo>
                  <a:pt x="70338" y="1101969"/>
                </a:lnTo>
                <a:close/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C23A-8403-674A-AAC6-6101E4F11212}"/>
              </a:ext>
            </a:extLst>
          </p:cNvPr>
          <p:cNvSpPr txBox="1"/>
          <p:nvPr/>
        </p:nvSpPr>
        <p:spPr>
          <a:xfrm>
            <a:off x="55755" y="494296"/>
            <a:ext cx="3366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Numerical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Model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AF8CC-6966-AA44-83FE-FD0C84E7C757}"/>
              </a:ext>
            </a:extLst>
          </p:cNvPr>
          <p:cNvSpPr txBox="1"/>
          <p:nvPr/>
        </p:nvSpPr>
        <p:spPr>
          <a:xfrm>
            <a:off x="3767739" y="65656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414278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1754326"/>
              </a:xfrm>
              <a:prstGeom prst="rect">
                <a:avLst/>
              </a:prstGeom>
              <a:blipFill>
                <a:blip r:embed="rId3"/>
                <a:stretch>
                  <a:fillRect l="-734" t="-1439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01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2492990"/>
              </a:xfrm>
              <a:prstGeom prst="rect">
                <a:avLst/>
              </a:prstGeom>
              <a:blipFill>
                <a:blip r:embed="rId3"/>
                <a:stretch>
                  <a:fillRect l="-734" t="-1015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80D776-535D-8443-9072-EB1D6C74965B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362782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is a given function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satisfies the essential boundary conditions as: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3816429"/>
              </a:xfrm>
              <a:prstGeom prst="rect">
                <a:avLst/>
              </a:prstGeom>
              <a:blipFill>
                <a:blip r:embed="rId3"/>
                <a:stretch>
                  <a:fillRect l="-734" t="-662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EF733B6-2B50-C54F-AC74-0AA721177947}"/>
              </a:ext>
            </a:extLst>
          </p:cNvPr>
          <p:cNvSpPr/>
          <p:nvPr/>
        </p:nvSpPr>
        <p:spPr>
          <a:xfrm>
            <a:off x="4806295" y="3071012"/>
            <a:ext cx="1434353" cy="377411"/>
          </a:xfrm>
          <a:custGeom>
            <a:avLst/>
            <a:gdLst>
              <a:gd name="connsiteX0" fmla="*/ 1434353 w 1434353"/>
              <a:gd name="connsiteY0" fmla="*/ 138497 h 417297"/>
              <a:gd name="connsiteX1" fmla="*/ 1021976 w 1434353"/>
              <a:gd name="connsiteY1" fmla="*/ 12992 h 417297"/>
              <a:gd name="connsiteX2" fmla="*/ 1021976 w 1434353"/>
              <a:gd name="connsiteY2" fmla="*/ 416403 h 417297"/>
              <a:gd name="connsiteX3" fmla="*/ 304800 w 1434353"/>
              <a:gd name="connsiteY3" fmla="*/ 129533 h 417297"/>
              <a:gd name="connsiteX4" fmla="*/ 0 w 1434353"/>
              <a:gd name="connsiteY4" fmla="*/ 398474 h 41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4353" h="417297">
                <a:moveTo>
                  <a:pt x="1434353" y="138497"/>
                </a:moveTo>
                <a:cubicBezTo>
                  <a:pt x="1262529" y="52585"/>
                  <a:pt x="1090705" y="-33326"/>
                  <a:pt x="1021976" y="12992"/>
                </a:cubicBezTo>
                <a:cubicBezTo>
                  <a:pt x="953247" y="59310"/>
                  <a:pt x="1141505" y="396980"/>
                  <a:pt x="1021976" y="416403"/>
                </a:cubicBezTo>
                <a:cubicBezTo>
                  <a:pt x="902447" y="435826"/>
                  <a:pt x="475129" y="132521"/>
                  <a:pt x="304800" y="129533"/>
                </a:cubicBezTo>
                <a:cubicBezTo>
                  <a:pt x="134471" y="126545"/>
                  <a:pt x="67235" y="262509"/>
                  <a:pt x="0" y="39847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/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 because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blipFill>
                <a:blip r:embed="rId4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6F88AF-68F8-E848-B196-E8AE7602D6CF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121592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E7B1C7-6066-704F-99D7-3EB934BA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92" y="4311575"/>
            <a:ext cx="2748592" cy="546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is a given function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satisfies the essential boundary conditions as: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 the weak form of the main equation, and substituting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		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4401205"/>
              </a:xfrm>
              <a:prstGeom prst="rect">
                <a:avLst/>
              </a:prstGeom>
              <a:blipFill>
                <a:blip r:embed="rId4"/>
                <a:stretch>
                  <a:fillRect l="-734" t="-576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EF733B6-2B50-C54F-AC74-0AA721177947}"/>
              </a:ext>
            </a:extLst>
          </p:cNvPr>
          <p:cNvSpPr/>
          <p:nvPr/>
        </p:nvSpPr>
        <p:spPr>
          <a:xfrm>
            <a:off x="4806295" y="3071012"/>
            <a:ext cx="1434353" cy="377411"/>
          </a:xfrm>
          <a:custGeom>
            <a:avLst/>
            <a:gdLst>
              <a:gd name="connsiteX0" fmla="*/ 1434353 w 1434353"/>
              <a:gd name="connsiteY0" fmla="*/ 138497 h 417297"/>
              <a:gd name="connsiteX1" fmla="*/ 1021976 w 1434353"/>
              <a:gd name="connsiteY1" fmla="*/ 12992 h 417297"/>
              <a:gd name="connsiteX2" fmla="*/ 1021976 w 1434353"/>
              <a:gd name="connsiteY2" fmla="*/ 416403 h 417297"/>
              <a:gd name="connsiteX3" fmla="*/ 304800 w 1434353"/>
              <a:gd name="connsiteY3" fmla="*/ 129533 h 417297"/>
              <a:gd name="connsiteX4" fmla="*/ 0 w 1434353"/>
              <a:gd name="connsiteY4" fmla="*/ 398474 h 41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4353" h="417297">
                <a:moveTo>
                  <a:pt x="1434353" y="138497"/>
                </a:moveTo>
                <a:cubicBezTo>
                  <a:pt x="1262529" y="52585"/>
                  <a:pt x="1090705" y="-33326"/>
                  <a:pt x="1021976" y="12992"/>
                </a:cubicBezTo>
                <a:cubicBezTo>
                  <a:pt x="953247" y="59310"/>
                  <a:pt x="1141505" y="396980"/>
                  <a:pt x="1021976" y="416403"/>
                </a:cubicBezTo>
                <a:cubicBezTo>
                  <a:pt x="902447" y="435826"/>
                  <a:pt x="475129" y="132521"/>
                  <a:pt x="304800" y="129533"/>
                </a:cubicBezTo>
                <a:cubicBezTo>
                  <a:pt x="134471" y="126545"/>
                  <a:pt x="67235" y="262509"/>
                  <a:pt x="0" y="39847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/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 because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blipFill>
                <a:blip r:embed="rId5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1B485B1-19F2-5040-A84A-D24E675D5029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111488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574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is a given function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satisfies the essential boundary conditions as: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 the weak form of the main equation, and substituting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		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5740033"/>
              </a:xfrm>
              <a:prstGeom prst="rect">
                <a:avLst/>
              </a:prstGeom>
              <a:blipFill>
                <a:blip r:embed="rId3"/>
                <a:stretch>
                  <a:fillRect l="-734" t="-442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EF733B6-2B50-C54F-AC74-0AA721177947}"/>
              </a:ext>
            </a:extLst>
          </p:cNvPr>
          <p:cNvSpPr/>
          <p:nvPr/>
        </p:nvSpPr>
        <p:spPr>
          <a:xfrm>
            <a:off x="4806295" y="3071012"/>
            <a:ext cx="1434353" cy="377411"/>
          </a:xfrm>
          <a:custGeom>
            <a:avLst/>
            <a:gdLst>
              <a:gd name="connsiteX0" fmla="*/ 1434353 w 1434353"/>
              <a:gd name="connsiteY0" fmla="*/ 138497 h 417297"/>
              <a:gd name="connsiteX1" fmla="*/ 1021976 w 1434353"/>
              <a:gd name="connsiteY1" fmla="*/ 12992 h 417297"/>
              <a:gd name="connsiteX2" fmla="*/ 1021976 w 1434353"/>
              <a:gd name="connsiteY2" fmla="*/ 416403 h 417297"/>
              <a:gd name="connsiteX3" fmla="*/ 304800 w 1434353"/>
              <a:gd name="connsiteY3" fmla="*/ 129533 h 417297"/>
              <a:gd name="connsiteX4" fmla="*/ 0 w 1434353"/>
              <a:gd name="connsiteY4" fmla="*/ 398474 h 41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4353" h="417297">
                <a:moveTo>
                  <a:pt x="1434353" y="138497"/>
                </a:moveTo>
                <a:cubicBezTo>
                  <a:pt x="1262529" y="52585"/>
                  <a:pt x="1090705" y="-33326"/>
                  <a:pt x="1021976" y="12992"/>
                </a:cubicBezTo>
                <a:cubicBezTo>
                  <a:pt x="953247" y="59310"/>
                  <a:pt x="1141505" y="396980"/>
                  <a:pt x="1021976" y="416403"/>
                </a:cubicBezTo>
                <a:cubicBezTo>
                  <a:pt x="902447" y="435826"/>
                  <a:pt x="475129" y="132521"/>
                  <a:pt x="304800" y="129533"/>
                </a:cubicBezTo>
                <a:cubicBezTo>
                  <a:pt x="134471" y="126545"/>
                  <a:pt x="67235" y="262509"/>
                  <a:pt x="0" y="39847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/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 because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BD7F3-3813-CA44-B323-A5B4A352F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34" y="3110782"/>
                <a:ext cx="2614538" cy="353943"/>
              </a:xfrm>
              <a:prstGeom prst="rect">
                <a:avLst/>
              </a:prstGeom>
              <a:blipFill>
                <a:blip r:embed="rId4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B9C0BECF-E8AD-794D-AE59-ECCA7F6F5A11}"/>
              </a:ext>
            </a:extLst>
          </p:cNvPr>
          <p:cNvSpPr/>
          <p:nvPr/>
        </p:nvSpPr>
        <p:spPr>
          <a:xfrm>
            <a:off x="5497342" y="4989584"/>
            <a:ext cx="877330" cy="469557"/>
          </a:xfrm>
          <a:custGeom>
            <a:avLst/>
            <a:gdLst>
              <a:gd name="connsiteX0" fmla="*/ 0 w 778475"/>
              <a:gd name="connsiteY0" fmla="*/ 0 h 469557"/>
              <a:gd name="connsiteX1" fmla="*/ 679621 w 778475"/>
              <a:gd name="connsiteY1" fmla="*/ 49427 h 469557"/>
              <a:gd name="connsiteX2" fmla="*/ 518983 w 778475"/>
              <a:gd name="connsiteY2" fmla="*/ 172994 h 469557"/>
              <a:gd name="connsiteX3" fmla="*/ 778475 w 778475"/>
              <a:gd name="connsiteY3" fmla="*/ 234778 h 469557"/>
              <a:gd name="connsiteX4" fmla="*/ 518983 w 778475"/>
              <a:gd name="connsiteY4" fmla="*/ 469557 h 46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75" h="469557">
                <a:moveTo>
                  <a:pt x="0" y="0"/>
                </a:moveTo>
                <a:cubicBezTo>
                  <a:pt x="296562" y="10297"/>
                  <a:pt x="593124" y="20595"/>
                  <a:pt x="679621" y="49427"/>
                </a:cubicBezTo>
                <a:cubicBezTo>
                  <a:pt x="766118" y="78259"/>
                  <a:pt x="502507" y="142102"/>
                  <a:pt x="518983" y="172994"/>
                </a:cubicBezTo>
                <a:cubicBezTo>
                  <a:pt x="535459" y="203886"/>
                  <a:pt x="778475" y="185351"/>
                  <a:pt x="778475" y="234778"/>
                </a:cubicBezTo>
                <a:cubicBezTo>
                  <a:pt x="778475" y="284205"/>
                  <a:pt x="648729" y="376881"/>
                  <a:pt x="518983" y="469557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81A62-3712-244A-82BB-DAA31D6E3E6F}"/>
                  </a:ext>
                </a:extLst>
              </p:cNvPr>
              <p:cNvSpPr txBox="1"/>
              <p:nvPr/>
            </p:nvSpPr>
            <p:spPr>
              <a:xfrm>
                <a:off x="6374672" y="4942821"/>
                <a:ext cx="205055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“bilinear”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81A62-3712-244A-82BB-DAA31D6E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672" y="4942821"/>
                <a:ext cx="2050551" cy="353943"/>
              </a:xfrm>
              <a:prstGeom prst="rect">
                <a:avLst/>
              </a:prstGeom>
              <a:blipFill>
                <a:blip r:embed="rId5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2ADB51-1390-B749-A7EE-D1FCB18662A8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131463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435D4-5992-9B45-B0C4-2AE290B10BF0}"/>
              </a:ext>
            </a:extLst>
          </p:cNvPr>
          <p:cNvSpPr/>
          <p:nvPr/>
        </p:nvSpPr>
        <p:spPr>
          <a:xfrm>
            <a:off x="1964724" y="5288692"/>
            <a:ext cx="4164227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577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is a given function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satisfies the essential boundary conditions as: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 the weak form of the main equation, and substituting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		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5770811"/>
              </a:xfrm>
              <a:prstGeom prst="rect">
                <a:avLst/>
              </a:prstGeom>
              <a:blipFill>
                <a:blip r:embed="rId3"/>
                <a:stretch>
                  <a:fillRect l="-734" t="-440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>
            <a:extLst>
              <a:ext uri="{FF2B5EF4-FFF2-40B4-BE49-F238E27FC236}">
                <a16:creationId xmlns:a16="http://schemas.microsoft.com/office/drawing/2014/main" id="{93E2EB3B-D963-4449-BEE1-958049688AAB}"/>
              </a:ext>
            </a:extLst>
          </p:cNvPr>
          <p:cNvSpPr/>
          <p:nvPr/>
        </p:nvSpPr>
        <p:spPr>
          <a:xfrm>
            <a:off x="6128951" y="5175794"/>
            <a:ext cx="976184" cy="336112"/>
          </a:xfrm>
          <a:custGeom>
            <a:avLst/>
            <a:gdLst>
              <a:gd name="connsiteX0" fmla="*/ 976184 w 976184"/>
              <a:gd name="connsiteY0" fmla="*/ 63471 h 336112"/>
              <a:gd name="connsiteX1" fmla="*/ 691979 w 976184"/>
              <a:gd name="connsiteY1" fmla="*/ 14044 h 336112"/>
              <a:gd name="connsiteX2" fmla="*/ 543698 w 976184"/>
              <a:gd name="connsiteY2" fmla="*/ 285892 h 336112"/>
              <a:gd name="connsiteX3" fmla="*/ 0 w 976184"/>
              <a:gd name="connsiteY3" fmla="*/ 335320 h 33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184" h="336112">
                <a:moveTo>
                  <a:pt x="976184" y="63471"/>
                </a:moveTo>
                <a:cubicBezTo>
                  <a:pt x="870122" y="20222"/>
                  <a:pt x="764060" y="-23026"/>
                  <a:pt x="691979" y="14044"/>
                </a:cubicBezTo>
                <a:cubicBezTo>
                  <a:pt x="619898" y="51114"/>
                  <a:pt x="659028" y="232346"/>
                  <a:pt x="543698" y="285892"/>
                </a:cubicBezTo>
                <a:cubicBezTo>
                  <a:pt x="428368" y="339438"/>
                  <a:pt x="214184" y="337379"/>
                  <a:pt x="0" y="33532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5609EE-19F2-E942-B138-FCABE57A10DB}"/>
              </a:ext>
            </a:extLst>
          </p:cNvPr>
          <p:cNvSpPr/>
          <p:nvPr/>
        </p:nvSpPr>
        <p:spPr>
          <a:xfrm>
            <a:off x="1334529" y="5263978"/>
            <a:ext cx="766119" cy="285405"/>
          </a:xfrm>
          <a:custGeom>
            <a:avLst/>
            <a:gdLst>
              <a:gd name="connsiteX0" fmla="*/ 0 w 766119"/>
              <a:gd name="connsiteY0" fmla="*/ 0 h 285405"/>
              <a:gd name="connsiteX1" fmla="*/ 135925 w 766119"/>
              <a:gd name="connsiteY1" fmla="*/ 148281 h 285405"/>
              <a:gd name="connsiteX2" fmla="*/ 358346 w 766119"/>
              <a:gd name="connsiteY2" fmla="*/ 61784 h 285405"/>
              <a:gd name="connsiteX3" fmla="*/ 481914 w 766119"/>
              <a:gd name="connsiteY3" fmla="*/ 271849 h 285405"/>
              <a:gd name="connsiteX4" fmla="*/ 766119 w 766119"/>
              <a:gd name="connsiteY4" fmla="*/ 247136 h 28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119" h="285405">
                <a:moveTo>
                  <a:pt x="0" y="0"/>
                </a:moveTo>
                <a:cubicBezTo>
                  <a:pt x="38100" y="68992"/>
                  <a:pt x="76201" y="137984"/>
                  <a:pt x="135925" y="148281"/>
                </a:cubicBezTo>
                <a:cubicBezTo>
                  <a:pt x="195649" y="158578"/>
                  <a:pt x="300681" y="41189"/>
                  <a:pt x="358346" y="61784"/>
                </a:cubicBezTo>
                <a:cubicBezTo>
                  <a:pt x="416011" y="82379"/>
                  <a:pt x="413952" y="240957"/>
                  <a:pt x="481914" y="271849"/>
                </a:cubicBezTo>
                <a:cubicBezTo>
                  <a:pt x="549876" y="302741"/>
                  <a:pt x="657997" y="274938"/>
                  <a:pt x="766119" y="247136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54170-B13A-2648-8908-58FDA84FCCED}"/>
              </a:ext>
            </a:extLst>
          </p:cNvPr>
          <p:cNvSpPr txBox="1"/>
          <p:nvPr/>
        </p:nvSpPr>
        <p:spPr>
          <a:xfrm>
            <a:off x="7092777" y="5073271"/>
            <a:ext cx="18658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RHS: knowns/BCs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C97C4-97EB-4E4A-B5FF-ADFA739F155F}"/>
              </a:ext>
            </a:extLst>
          </p:cNvPr>
          <p:cNvSpPr txBox="1"/>
          <p:nvPr/>
        </p:nvSpPr>
        <p:spPr>
          <a:xfrm>
            <a:off x="215884" y="4903971"/>
            <a:ext cx="207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LHS: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5DD1-490F-6849-8FE7-B4FB97A4E3FB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2245763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435D4-5992-9B45-B0C4-2AE290B10BF0}"/>
              </a:ext>
            </a:extLst>
          </p:cNvPr>
          <p:cNvSpPr/>
          <p:nvPr/>
        </p:nvSpPr>
        <p:spPr>
          <a:xfrm>
            <a:off x="1964724" y="5288692"/>
            <a:ext cx="4164227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629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Considering a finite dimensional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𝑤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a finite element mesh: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These are from a function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so that: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and     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then construct a solution using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follows: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is a given function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satisfies the essential boundary conditions as: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 the weak form of the main equation, and substituting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		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(1)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an example of a </a:t>
                </a:r>
                <a:r>
                  <a:rPr lang="en-US" sz="17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Weighted Residual Method</a:t>
                </a:r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This </a:t>
                </a:r>
                <a:r>
                  <a:rPr lang="en-US" sz="1700" u="sng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sz="17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method</a:t>
                </a:r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the simplest as it assumed the solution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and weights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7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are from the same function space (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).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6294031"/>
              </a:xfrm>
              <a:prstGeom prst="rect">
                <a:avLst/>
              </a:prstGeom>
              <a:blipFill>
                <a:blip r:embed="rId3"/>
                <a:stretch>
                  <a:fillRect l="-734" t="-402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CC89652-B0A2-704C-8283-6B41E3895806}"/>
              </a:ext>
            </a:extLst>
          </p:cNvPr>
          <p:cNvSpPr/>
          <p:nvPr/>
        </p:nvSpPr>
        <p:spPr>
          <a:xfrm>
            <a:off x="248686" y="5846536"/>
            <a:ext cx="8564533" cy="741406"/>
          </a:xfrm>
          <a:prstGeom prst="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D0E03-C1C5-8444-BB46-6772695680F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Solving the weak form: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</a:t>
            </a:r>
            <a:r>
              <a:rPr lang="en-US" sz="270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Galerkin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271533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258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assume we have n nodes, we can write the weighting functions as: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are the </a:t>
                </a:r>
                <a:r>
                  <a:rPr lang="en-US" sz="20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shape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basis, or interpolation functions. We require: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(0)=0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𝐴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2584105"/>
              </a:xfrm>
              <a:prstGeom prst="rect">
                <a:avLst/>
              </a:prstGeom>
              <a:blipFill>
                <a:blip r:embed="rId3"/>
                <a:stretch>
                  <a:fillRect l="-881" t="-1471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58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4571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assume we have n nodes, we can write the weighting functions as: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are the </a:t>
                </a:r>
                <a:r>
                  <a:rPr lang="en-US" sz="20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shape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basis, or interpolation functions. We require: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(0)=0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𝐴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If we introduce a special shape function for the boundary: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(with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Then: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such that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</a:t>
                </a:r>
                <a:r>
                  <a:rPr lang="en-US" sz="1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(to satisfy essential BCs)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4571764"/>
              </a:xfrm>
              <a:prstGeom prst="rect">
                <a:avLst/>
              </a:prstGeom>
              <a:blipFill>
                <a:blip r:embed="rId3"/>
                <a:stretch>
                  <a:fillRect l="-881" t="-831" r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18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6118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assume we have n nodes, we can write the weighting functions as: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</a:t>
                </a:r>
                <a:r>
                  <a:rPr lang="en-US" sz="2000" dirty="0">
                    <a:solidFill>
                      <a:schemeClr val="tx1"/>
                    </a:solidFill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are the </a:t>
                </a:r>
                <a:r>
                  <a:rPr lang="en-US" sz="2000" b="1" u="sng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shape</a:t>
                </a:r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basis, or interpolation functions. We require:</a:t>
                </a:r>
              </a:p>
              <a:p>
                <a:endParaRPr lang="en-US" sz="10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𝐴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If we introduce a special shape function for the boundary: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(with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Then: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such that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(0)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</a:t>
                </a:r>
                <a:r>
                  <a:rPr lang="en-US" sz="1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(to satisfy essential BCs)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then write: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And:	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6118983"/>
              </a:xfrm>
              <a:prstGeom prst="rect">
                <a:avLst/>
              </a:prstGeom>
              <a:blipFill>
                <a:blip r:embed="rId3"/>
                <a:stretch>
                  <a:fillRect l="-881" t="-621" r="-294" b="-6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1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1CCD0-899E-8243-BD37-81E301041C45}"/>
              </a:ext>
            </a:extLst>
          </p:cNvPr>
          <p:cNvSpPr txBox="1"/>
          <p:nvPr/>
        </p:nvSpPr>
        <p:spPr>
          <a:xfrm>
            <a:off x="4114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FA994-F310-7449-9EB2-91B0C4657CCF}"/>
              </a:ext>
            </a:extLst>
          </p:cNvPr>
          <p:cNvCxnSpPr/>
          <p:nvPr/>
        </p:nvCxnSpPr>
        <p:spPr>
          <a:xfrm flipV="1">
            <a:off x="4602480" y="538609"/>
            <a:ext cx="0" cy="6319391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E3CA43-DE81-5543-8E80-424D797C6A13}"/>
              </a:ext>
            </a:extLst>
          </p:cNvPr>
          <p:cNvSpPr txBox="1"/>
          <p:nvPr/>
        </p:nvSpPr>
        <p:spPr>
          <a:xfrm>
            <a:off x="167640" y="1077218"/>
            <a:ext cx="41909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derivatives by Taylor series. Combine approximated derivatives to solve full equation on a grid, e.g.: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simple, approximates the PDE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bad for sharp contrasts in properties, bad for complex model geometries.</a:t>
            </a: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9351DB07-63EE-6B4D-9206-A8B28331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2526477"/>
            <a:ext cx="1538229" cy="720566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71F1EB-F40B-EA4C-9E37-3729A971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3617572"/>
            <a:ext cx="2486711" cy="70305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5C6A7FD9-5B56-AD44-B686-DB57806F3D62}"/>
              </a:ext>
            </a:extLst>
          </p:cNvPr>
          <p:cNvSpPr/>
          <p:nvPr/>
        </p:nvSpPr>
        <p:spPr>
          <a:xfrm>
            <a:off x="1752600" y="3337560"/>
            <a:ext cx="403859" cy="188572"/>
          </a:xfrm>
          <a:prstGeom prst="down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7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2364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256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the most-recent weak form: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2562881"/>
              </a:xfrm>
              <a:prstGeom prst="rect">
                <a:avLst/>
              </a:prstGeom>
              <a:blipFill>
                <a:blip r:embed="rId3"/>
                <a:stretch>
                  <a:fillRect l="-881" t="-5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0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2364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395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the most-recent weak form: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write the weak form as: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3952749"/>
              </a:xfrm>
              <a:prstGeom prst="rect">
                <a:avLst/>
              </a:prstGeom>
              <a:blipFill>
                <a:blip r:embed="rId3"/>
                <a:stretch>
                  <a:fillRect l="-1175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5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2364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4573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the most-recent weak form: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write the weak form as: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 </a:t>
                </a:r>
                <a:r>
                  <a:rPr lang="en-US" sz="2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bi-linearity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this becomes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 with: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4573175"/>
              </a:xfrm>
              <a:prstGeom prst="rect">
                <a:avLst/>
              </a:prstGeom>
              <a:blipFill>
                <a:blip r:embed="rId3"/>
                <a:stretch>
                  <a:fillRect l="-1175" t="-3324" b="-9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1F9CEB8-C143-534E-B4F0-B4A41CE009EE}"/>
              </a:ext>
            </a:extLst>
          </p:cNvPr>
          <p:cNvSpPr/>
          <p:nvPr/>
        </p:nvSpPr>
        <p:spPr>
          <a:xfrm>
            <a:off x="5220929" y="658761"/>
            <a:ext cx="3480619" cy="21630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1BE9E-E47D-A346-A9A7-0529B07FE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07" y="721454"/>
            <a:ext cx="3433954" cy="40906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2E42ABD-462C-A144-B929-6CF64CA21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77" y="1293427"/>
            <a:ext cx="2363212" cy="8565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C3CD230-1A94-7149-B705-8941EF2F3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805" y="1587284"/>
            <a:ext cx="1572384" cy="262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B76A8-0C9A-9E43-9826-07C7D2B83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968" y="2269173"/>
            <a:ext cx="2908271" cy="281239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414BADA2-BDDE-F645-BDEE-D037C5852F3F}"/>
              </a:ext>
            </a:extLst>
          </p:cNvPr>
          <p:cNvSpPr/>
          <p:nvPr/>
        </p:nvSpPr>
        <p:spPr>
          <a:xfrm>
            <a:off x="2207416" y="2862968"/>
            <a:ext cx="3811890" cy="1260389"/>
          </a:xfrm>
          <a:custGeom>
            <a:avLst/>
            <a:gdLst>
              <a:gd name="connsiteX0" fmla="*/ 18365 w 3811890"/>
              <a:gd name="connsiteY0" fmla="*/ 1260389 h 1260389"/>
              <a:gd name="connsiteX1" fmla="*/ 104863 w 3811890"/>
              <a:gd name="connsiteY1" fmla="*/ 963827 h 1260389"/>
              <a:gd name="connsiteX2" fmla="*/ 821555 w 3811890"/>
              <a:gd name="connsiteY2" fmla="*/ 1198606 h 1260389"/>
              <a:gd name="connsiteX3" fmla="*/ 870982 w 3811890"/>
              <a:gd name="connsiteY3" fmla="*/ 729049 h 1260389"/>
              <a:gd name="connsiteX4" fmla="*/ 1908949 w 3811890"/>
              <a:gd name="connsiteY4" fmla="*/ 1112108 h 1260389"/>
              <a:gd name="connsiteX5" fmla="*/ 3811890 w 3811890"/>
              <a:gd name="connsiteY5" fmla="*/ 0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1890" h="1260389">
                <a:moveTo>
                  <a:pt x="18365" y="1260389"/>
                </a:moveTo>
                <a:cubicBezTo>
                  <a:pt x="-5319" y="1117256"/>
                  <a:pt x="-29002" y="974124"/>
                  <a:pt x="104863" y="963827"/>
                </a:cubicBezTo>
                <a:cubicBezTo>
                  <a:pt x="238728" y="953530"/>
                  <a:pt x="693869" y="1237736"/>
                  <a:pt x="821555" y="1198606"/>
                </a:cubicBezTo>
                <a:cubicBezTo>
                  <a:pt x="949241" y="1159476"/>
                  <a:pt x="689750" y="743465"/>
                  <a:pt x="870982" y="729049"/>
                </a:cubicBezTo>
                <a:cubicBezTo>
                  <a:pt x="1052214" y="714633"/>
                  <a:pt x="1418798" y="1233616"/>
                  <a:pt x="1908949" y="1112108"/>
                </a:cubicBezTo>
                <a:cubicBezTo>
                  <a:pt x="2399100" y="990600"/>
                  <a:pt x="3105495" y="495300"/>
                  <a:pt x="381189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8C027E-5747-F042-A8BB-4ADF059E3108}"/>
              </a:ext>
            </a:extLst>
          </p:cNvPr>
          <p:cNvSpPr/>
          <p:nvPr/>
        </p:nvSpPr>
        <p:spPr>
          <a:xfrm>
            <a:off x="759588" y="5807676"/>
            <a:ext cx="5023379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2364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5993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ea typeface="Segoe UI Symbol" panose="020B0502040204020203" pitchFamily="34" charset="0"/>
                  </a:rPr>
                  <a:t>				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</a:t>
                </a:r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the most-recent weak form: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write the weak form as: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 bi-linearity, this becomes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 with: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Equation holds for all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therefore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=0. So, for all A: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5993820"/>
              </a:xfrm>
              <a:prstGeom prst="rect">
                <a:avLst/>
              </a:prstGeom>
              <a:blipFill>
                <a:blip r:embed="rId3"/>
                <a:stretch>
                  <a:fillRect l="-1175" t="-2537" r="-441" b="-4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42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1647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C027E-5747-F042-A8BB-4ADF059E3108}"/>
              </a:ext>
            </a:extLst>
          </p:cNvPr>
          <p:cNvSpPr/>
          <p:nvPr/>
        </p:nvSpPr>
        <p:spPr>
          <a:xfrm>
            <a:off x="796659" y="1629007"/>
            <a:ext cx="5023379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1774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ea typeface="Segoe UI Symbol" panose="020B0502040204020203" pitchFamily="34" charset="0"/>
                  </a:rPr>
                  <a:t>	</a:t>
                </a: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eq. holds for all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therefore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=0. So, for all A: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1774588"/>
              </a:xfrm>
              <a:prstGeom prst="rect">
                <a:avLst/>
              </a:prstGeom>
              <a:blipFill>
                <a:blip r:embed="rId3"/>
                <a:stretch>
                  <a:fillRect l="-881" t="-2128" b="-18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90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4812-D949-1247-A0BD-100531CB5AC0}"/>
              </a:ext>
            </a:extLst>
          </p:cNvPr>
          <p:cNvSpPr/>
          <p:nvPr/>
        </p:nvSpPr>
        <p:spPr>
          <a:xfrm>
            <a:off x="265313" y="539523"/>
            <a:ext cx="8545055" cy="1647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DD8A4-8823-A149-A287-54AD28D5EA92}"/>
              </a:ext>
            </a:extLst>
          </p:cNvPr>
          <p:cNvSpPr/>
          <p:nvPr/>
        </p:nvSpPr>
        <p:spPr>
          <a:xfrm>
            <a:off x="796659" y="1629007"/>
            <a:ext cx="5023379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444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ea typeface="Segoe UI Symbol" panose="020B0502040204020203" pitchFamily="34" charset="0"/>
                  </a:rPr>
                  <a:t>	</a:t>
                </a: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eq. holds for all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therefore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=0. So, for all A: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a system of linear equations. If we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then the above equation becomes: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ea typeface="Segoe UI Symbol" panose="020B0502040204020203" pitchFamily="34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we call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stiffness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displacement vector,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force/load vector. </a:t>
                </a:r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4441729"/>
              </a:xfrm>
              <a:prstGeom prst="rect">
                <a:avLst/>
              </a:prstGeom>
              <a:blipFill>
                <a:blip r:embed="rId3"/>
                <a:stretch>
                  <a:fillRect l="-881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7876C3-102A-2E49-A5DD-2CE5269944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8233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1C355-AF57-6146-89F7-1668C6CE1530}"/>
              </a:ext>
            </a:extLst>
          </p:cNvPr>
          <p:cNvSpPr/>
          <p:nvPr/>
        </p:nvSpPr>
        <p:spPr>
          <a:xfrm>
            <a:off x="265313" y="539523"/>
            <a:ext cx="8545055" cy="1647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02BF9-783A-264E-8A67-418167D27CB8}"/>
              </a:ext>
            </a:extLst>
          </p:cNvPr>
          <p:cNvSpPr/>
          <p:nvPr/>
        </p:nvSpPr>
        <p:spPr>
          <a:xfrm>
            <a:off x="796659" y="1629007"/>
            <a:ext cx="5023379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5743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ea typeface="Segoe UI Symbol" panose="020B0502040204020203" pitchFamily="34" charset="0"/>
                  </a:rPr>
                  <a:t>	</a:t>
                </a: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eq. holds for all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therefore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=0. So, for all A: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a system of linear equations. If we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then the above equation becomes: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ea typeface="Segoe UI Symbol" panose="020B0502040204020203" pitchFamily="34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we call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stiffness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displacement vector,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force/load vector. Once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assembled, we can solve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:r>
                  <a:rPr lang="en-US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obtain the spatial solution as follows:</a:t>
                </a:r>
              </a:p>
              <a:p>
                <a:endParaRPr lang="en-US" sz="15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5743560"/>
              </a:xfrm>
              <a:prstGeom prst="rect">
                <a:avLst/>
              </a:prstGeom>
              <a:blipFill>
                <a:blip r:embed="rId3"/>
                <a:stretch>
                  <a:fillRect l="-881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97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C3D5AC-8698-5B40-B583-9C7ADC668C5F}"/>
              </a:ext>
            </a:extLst>
          </p:cNvPr>
          <p:cNvSpPr/>
          <p:nvPr/>
        </p:nvSpPr>
        <p:spPr>
          <a:xfrm>
            <a:off x="265313" y="539523"/>
            <a:ext cx="8545055" cy="1647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A6ED5-5C86-E848-8FB5-095D679AAD8A}"/>
              </a:ext>
            </a:extLst>
          </p:cNvPr>
          <p:cNvSpPr/>
          <p:nvPr/>
        </p:nvSpPr>
        <p:spPr>
          <a:xfrm>
            <a:off x="796659" y="1629007"/>
            <a:ext cx="5023379" cy="407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practice: 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</a:t>
            </a:r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discretization</a:t>
            </a:r>
            <a:r>
              <a:rPr lang="en-US" sz="27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6805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Recalling: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ea typeface="Segoe UI Symbol" panose="020B0502040204020203" pitchFamily="34" charset="0"/>
                  </a:rPr>
                  <a:t>	</a:t>
                </a: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:r>
                  <a:rPr lang="en-US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Galerkin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eq. holds for all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therefore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=0. So, for all A: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egoe UI Symbol" panose="020B0502040204020203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a system of linear equations. If we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then the above equation becomes: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ea typeface="Segoe UI Symbol" panose="020B0502040204020203" pitchFamily="34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we call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stiffness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displacement vector,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the force/load vector. Once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assembled, we can solve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:r>
                  <a:rPr lang="en-US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obtain the spatial solution as follows:</a:t>
                </a:r>
              </a:p>
              <a:p>
                <a:endParaRPr lang="en-US" sz="15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		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𝑔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Note that the stiffness matrix,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is symmetric – which facilitates efficient computation (i.e., quick algorithms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– because: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𝐵𝐴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6805389"/>
              </a:xfrm>
              <a:prstGeom prst="rect">
                <a:avLst/>
              </a:prstGeom>
              <a:blipFill>
                <a:blip r:embed="rId3"/>
                <a:stretch>
                  <a:fillRect l="-881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356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do shape functions (N</a:t>
            </a:r>
            <a:r>
              <a:rPr lang="en-US" sz="2600" b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2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look like?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1-D example</a:t>
            </a:r>
            <a:endParaRPr lang="en-US" sz="2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229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2292935"/>
              </a:xfrm>
              <a:prstGeom prst="rect">
                <a:avLst/>
              </a:prstGeom>
              <a:blipFill>
                <a:blip r:embed="rId3"/>
                <a:stretch>
                  <a:fillRect l="-881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59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1-D example implementation</a:t>
            </a:r>
            <a:endParaRPr lang="en-US" sz="2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673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Recalling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, we can choose interior shape functions (2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n) as: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for the boundaries, we use special shape functions: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6731073"/>
              </a:xfrm>
              <a:prstGeom prst="rect">
                <a:avLst/>
              </a:prstGeom>
              <a:blipFill>
                <a:blip r:embed="rId3"/>
                <a:stretch>
                  <a:fillRect l="-881" t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BED7FD-1FB5-4641-9C91-1D43DA4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54" y="2905247"/>
            <a:ext cx="4606860" cy="145390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8B7E137-4BFB-4A4C-B0CD-BB3CC38F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537" y="4886432"/>
            <a:ext cx="4514887" cy="9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1CCD0-899E-8243-BD37-81E301041C45}"/>
              </a:ext>
            </a:extLst>
          </p:cNvPr>
          <p:cNvSpPr txBox="1"/>
          <p:nvPr/>
        </p:nvSpPr>
        <p:spPr>
          <a:xfrm>
            <a:off x="4114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AE0876-3792-144E-884E-6E42BDFBEB41}"/>
              </a:ext>
            </a:extLst>
          </p:cNvPr>
          <p:cNvSpPr txBox="1"/>
          <p:nvPr/>
        </p:nvSpPr>
        <p:spPr>
          <a:xfrm>
            <a:off x="49072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FA994-F310-7449-9EB2-91B0C4657CCF}"/>
              </a:ext>
            </a:extLst>
          </p:cNvPr>
          <p:cNvCxnSpPr/>
          <p:nvPr/>
        </p:nvCxnSpPr>
        <p:spPr>
          <a:xfrm flipV="1">
            <a:off x="4602480" y="538609"/>
            <a:ext cx="0" cy="6319391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E3CA43-DE81-5543-8E80-424D797C6A13}"/>
              </a:ext>
            </a:extLst>
          </p:cNvPr>
          <p:cNvSpPr txBox="1"/>
          <p:nvPr/>
        </p:nvSpPr>
        <p:spPr>
          <a:xfrm>
            <a:off x="167640" y="1077218"/>
            <a:ext cx="41909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derivatives by Taylor series. Combine approximated derivatives to solve full equation on a grid, e.g.: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simple, approximates the PDE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bad for sharp contrasts in properties, bad for complex model geometries.</a:t>
            </a: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9351DB07-63EE-6B4D-9206-A8B28331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2526477"/>
            <a:ext cx="1538229" cy="720566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71F1EB-F40B-EA4C-9E37-3729A971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3617572"/>
            <a:ext cx="2486711" cy="70305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5C6A7FD9-5B56-AD44-B686-DB57806F3D62}"/>
              </a:ext>
            </a:extLst>
          </p:cNvPr>
          <p:cNvSpPr/>
          <p:nvPr/>
        </p:nvSpPr>
        <p:spPr>
          <a:xfrm>
            <a:off x="1752600" y="3337560"/>
            <a:ext cx="403859" cy="188572"/>
          </a:xfrm>
          <a:prstGeom prst="down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A66A5-A7EC-0340-B0A1-8F13DD96B4BB}"/>
              </a:ext>
            </a:extLst>
          </p:cNvPr>
          <p:cNvSpPr txBox="1"/>
          <p:nvPr/>
        </p:nvSpPr>
        <p:spPr>
          <a:xfrm>
            <a:off x="4738344" y="1199138"/>
            <a:ext cx="41909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the PDE solution (instead of the PDE) using integrals.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good for sharp contrasts in properties and complex model geometries, allow mesh 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trickier, need to carefully choose type of elements, integration methods, etc. etc.</a:t>
            </a:r>
          </a:p>
        </p:txBody>
      </p:sp>
      <p:pic>
        <p:nvPicPr>
          <p:cNvPr id="1026" name="Picture 2" descr="how to create a FEM mesh with &amp;quot;RegionPlot&amp;quot; where the sample points are a  function of the position - Mathematica Stack Exchange">
            <a:extLst>
              <a:ext uri="{FF2B5EF4-FFF2-40B4-BE49-F238E27FC236}">
                <a16:creationId xmlns:a16="http://schemas.microsoft.com/office/drawing/2014/main" id="{2D86C5BE-B2F8-7E47-9BEA-9A3BACEA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817">
            <a:off x="6665458" y="3353853"/>
            <a:ext cx="1668358" cy="16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80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7069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Recalling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, we can choose interior shape functions (2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n) as: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for the boundaries, we use special shape functions: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produces N</a:t>
                </a:r>
                <a:r>
                  <a:rPr lang="en-US" sz="2200" b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1 at x = </a:t>
                </a:r>
                <a:r>
                  <a:rPr lang="en-US" sz="2200" b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2200" b="1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zero for other nodes.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7069628"/>
              </a:xfrm>
              <a:prstGeom prst="rect">
                <a:avLst/>
              </a:prstGeom>
              <a:blipFill>
                <a:blip r:embed="rId3"/>
                <a:stretch>
                  <a:fillRect l="-881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BED7FD-1FB5-4641-9C91-1D43DA4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54" y="2905247"/>
            <a:ext cx="4606860" cy="145390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8B7E137-4BFB-4A4C-B0CD-BB3CC38F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537" y="4886432"/>
            <a:ext cx="4514887" cy="971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0B393A-633A-B842-94EB-DB882700E648}"/>
              </a:ext>
            </a:extLst>
          </p:cNvPr>
          <p:cNvSpPr/>
          <p:nvPr/>
        </p:nvSpPr>
        <p:spPr>
          <a:xfrm>
            <a:off x="955528" y="5979084"/>
            <a:ext cx="7225304" cy="568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6BFEA06-C7F2-5E45-A5C1-6E09B98E8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98" y="310896"/>
            <a:ext cx="7781964" cy="18651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C65D8-8F74-C941-A9FF-72C2BA9AD8E5}"/>
              </a:ext>
            </a:extLst>
          </p:cNvPr>
          <p:cNvSpPr txBox="1"/>
          <p:nvPr/>
        </p:nvSpPr>
        <p:spPr>
          <a:xfrm>
            <a:off x="5792225" y="30765"/>
            <a:ext cx="4439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4238474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539522"/>
                <a:ext cx="8643909" cy="7069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Recalling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, we can choose interior shape functions (2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n) as: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for the boundaries, we use special shape functions: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produces N</a:t>
                </a:r>
                <a:r>
                  <a:rPr lang="en-US" sz="2200" b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1 at x = </a:t>
                </a:r>
                <a:r>
                  <a:rPr lang="en-US" sz="2200" b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2200" b="1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zero for other nodes.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539522"/>
                <a:ext cx="8643909" cy="7069628"/>
              </a:xfrm>
              <a:prstGeom prst="rect">
                <a:avLst/>
              </a:prstGeom>
              <a:blipFill>
                <a:blip r:embed="rId3"/>
                <a:stretch>
                  <a:fillRect l="-881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BED7FD-1FB5-4641-9C91-1D43DA4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54" y="2905247"/>
            <a:ext cx="4606860" cy="145390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8B7E137-4BFB-4A4C-B0CD-BB3CC38F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537" y="4886432"/>
            <a:ext cx="4514887" cy="971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0B393A-633A-B842-94EB-DB882700E648}"/>
              </a:ext>
            </a:extLst>
          </p:cNvPr>
          <p:cNvSpPr/>
          <p:nvPr/>
        </p:nvSpPr>
        <p:spPr>
          <a:xfrm>
            <a:off x="955528" y="5979084"/>
            <a:ext cx="7225304" cy="568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7283666-8023-4F48-AB51-627D936BE82C}"/>
              </a:ext>
            </a:extLst>
          </p:cNvPr>
          <p:cNvSpPr/>
          <p:nvPr/>
        </p:nvSpPr>
        <p:spPr>
          <a:xfrm>
            <a:off x="1674897" y="774449"/>
            <a:ext cx="423714" cy="12923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2C2273E-10CD-034C-BB4E-661942B5057F}"/>
              </a:ext>
            </a:extLst>
          </p:cNvPr>
          <p:cNvSpPr/>
          <p:nvPr/>
        </p:nvSpPr>
        <p:spPr>
          <a:xfrm>
            <a:off x="3552681" y="774449"/>
            <a:ext cx="423714" cy="12923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DCE8C23-90AF-3343-BB68-E6140694A74C}"/>
              </a:ext>
            </a:extLst>
          </p:cNvPr>
          <p:cNvSpPr/>
          <p:nvPr/>
        </p:nvSpPr>
        <p:spPr>
          <a:xfrm>
            <a:off x="5430465" y="776233"/>
            <a:ext cx="423714" cy="12923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A5734B3-B307-3648-82A6-0B0AD5DD6637}"/>
              </a:ext>
            </a:extLst>
          </p:cNvPr>
          <p:cNvSpPr/>
          <p:nvPr/>
        </p:nvSpPr>
        <p:spPr>
          <a:xfrm>
            <a:off x="7308249" y="774449"/>
            <a:ext cx="423714" cy="12923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82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-1640967"/>
                <a:ext cx="8643909" cy="750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Recalling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, we can choose interior shape functions (2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n) as: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for the boundaries, we use special shape functions: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produces N</a:t>
                </a:r>
                <a:r>
                  <a:rPr lang="en-US" sz="2200" b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1 at x = </a:t>
                </a:r>
                <a:r>
                  <a:rPr lang="en-US" sz="2200" b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2200" b="1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zero for other nodes.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-1640967"/>
                <a:ext cx="8643909" cy="7500515"/>
              </a:xfrm>
              <a:prstGeom prst="rect">
                <a:avLst/>
              </a:prstGeom>
              <a:blipFill>
                <a:blip r:embed="rId3"/>
                <a:stretch>
                  <a:fillRect l="-881" t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BED7FD-1FB5-4641-9C91-1D43DA4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54" y="724758"/>
            <a:ext cx="4606860" cy="145390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8B7E137-4BFB-4A4C-B0CD-BB3CC38F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537" y="2705943"/>
            <a:ext cx="4514887" cy="971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0B393A-633A-B842-94EB-DB882700E648}"/>
              </a:ext>
            </a:extLst>
          </p:cNvPr>
          <p:cNvSpPr/>
          <p:nvPr/>
        </p:nvSpPr>
        <p:spPr>
          <a:xfrm>
            <a:off x="955528" y="3798595"/>
            <a:ext cx="7225304" cy="568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6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/>
              <p:nvPr/>
            </p:nvSpPr>
            <p:spPr>
              <a:xfrm>
                <a:off x="265313" y="-1640967"/>
                <a:ext cx="8643909" cy="956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is to illustrate how shape functions work…</a:t>
                </a:r>
              </a:p>
              <a:p>
                <a:endParaRPr lang="en-US" sz="1000" b="1" i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If we subdivide the model domain [x = 0-1] into n sub-domains (or “elements”) delimited by n+1 nodal points (i.e.,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0; x</a:t>
                </a:r>
                <a:r>
                  <a:rPr lang="en-US" baseline="-25000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n+1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1). The domains/element A is defined by:</a:t>
                </a:r>
              </a:p>
              <a:p>
                <a:endParaRPr lang="en-US" sz="5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  <a:ea typeface="Segoe UI Symbol" panose="020B0502040204020203" pitchFamily="34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ea typeface="Segoe UI Symbol" panose="020B0502040204020203" pitchFamily="34" charset="0"/>
                  </a:rPr>
                  <a:t>Recalling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, we can choose interior shape functions (2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n) as: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for the boundaries, we use special shape functions:</a:t>
                </a: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produces N</a:t>
                </a:r>
                <a:r>
                  <a:rPr lang="en-US" sz="2200" b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1 at x = </a:t>
                </a:r>
                <a:r>
                  <a:rPr lang="en-US" sz="2200" b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2200" b="1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</a:t>
                </a:r>
                <a:r>
                  <a:rPr lang="en-US" sz="22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zero for other nodes.</a:t>
                </a: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[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]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a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sparse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matrix because the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zero for B &gt; A+1 and B &lt; A-1. 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And, as mentioned before, a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symmetric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matrix.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Lastly a </a:t>
                </a:r>
                <a:r>
                  <a:rPr lang="en-US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banded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matrix (non-zero entries confined to a diagonal band). </a:t>
                </a:r>
              </a:p>
              <a:p>
                <a:pPr algn="ctr"/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100" b="1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All such properties enable very efficient solutions of 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endParaRPr lang="en-US" sz="21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90BD7-01A5-D048-99EB-8C5699B9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13" y="-1640967"/>
                <a:ext cx="8643909" cy="9569736"/>
              </a:xfrm>
              <a:prstGeom prst="rect">
                <a:avLst/>
              </a:prstGeom>
              <a:blipFill>
                <a:blip r:embed="rId3"/>
                <a:stretch>
                  <a:fillRect l="-881" t="-26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6BED7FD-1FB5-4641-9C91-1D43DA44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54" y="724758"/>
            <a:ext cx="4606860" cy="145390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8B7E137-4BFB-4A4C-B0CD-BB3CC38F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537" y="2705943"/>
            <a:ext cx="4514887" cy="971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0B393A-633A-B842-94EB-DB882700E648}"/>
              </a:ext>
            </a:extLst>
          </p:cNvPr>
          <p:cNvSpPr/>
          <p:nvPr/>
        </p:nvSpPr>
        <p:spPr>
          <a:xfrm>
            <a:off x="955528" y="3798595"/>
            <a:ext cx="7225304" cy="568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 in 2-D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B8793-8444-4742-9024-A2A200CF92A3}"/>
              </a:ext>
            </a:extLst>
          </p:cNvPr>
          <p:cNvSpPr txBox="1"/>
          <p:nvPr/>
        </p:nvSpPr>
        <p:spPr>
          <a:xfrm>
            <a:off x="4432139" y="722251"/>
            <a:ext cx="2840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(linear) elements. Analogous to the 1-D example.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999E1-0637-DA4E-A420-D405BD088B8E}"/>
              </a:ext>
            </a:extLst>
          </p:cNvPr>
          <p:cNvSpPr txBox="1"/>
          <p:nvPr/>
        </p:nvSpPr>
        <p:spPr>
          <a:xfrm>
            <a:off x="4572000" y="2388233"/>
            <a:ext cx="256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(quadratic) elements. 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050" name="Picture 2" descr="An image of a first-order square quadrilateral Lagrange element's shape functions.">
            <a:extLst>
              <a:ext uri="{FF2B5EF4-FFF2-40B4-BE49-F238E27FC236}">
                <a16:creationId xmlns:a16="http://schemas.microsoft.com/office/drawing/2014/main" id="{F4160C52-E639-4842-8AE0-2A0DA6AA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46" y="541001"/>
            <a:ext cx="2730023" cy="17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image of the shape functions for a single second-order square quadrilateral Lagrange element.">
            <a:extLst>
              <a:ext uri="{FF2B5EF4-FFF2-40B4-BE49-F238E27FC236}">
                <a16:creationId xmlns:a16="http://schemas.microsoft.com/office/drawing/2014/main" id="{AA6A4948-B2A6-9347-8F24-C41E3358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31" y="2256117"/>
            <a:ext cx="3177252" cy="23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68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 in 2-D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B8793-8444-4742-9024-A2A200CF92A3}"/>
              </a:ext>
            </a:extLst>
          </p:cNvPr>
          <p:cNvSpPr txBox="1"/>
          <p:nvPr/>
        </p:nvSpPr>
        <p:spPr>
          <a:xfrm>
            <a:off x="4432139" y="722251"/>
            <a:ext cx="2840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(linear) elements. Analogous to the 1-D example.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999E1-0637-DA4E-A420-D405BD088B8E}"/>
              </a:ext>
            </a:extLst>
          </p:cNvPr>
          <p:cNvSpPr txBox="1"/>
          <p:nvPr/>
        </p:nvSpPr>
        <p:spPr>
          <a:xfrm>
            <a:off x="4572000" y="2388233"/>
            <a:ext cx="256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(quadratic) elements. 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050" name="Picture 2" descr="An image of a first-order square quadrilateral Lagrange element's shape functions.">
            <a:extLst>
              <a:ext uri="{FF2B5EF4-FFF2-40B4-BE49-F238E27FC236}">
                <a16:creationId xmlns:a16="http://schemas.microsoft.com/office/drawing/2014/main" id="{F4160C52-E639-4842-8AE0-2A0DA6AA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46" y="541001"/>
            <a:ext cx="2730023" cy="17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image of the shape functions for a single second-order square quadrilateral Lagrange element.">
            <a:extLst>
              <a:ext uri="{FF2B5EF4-FFF2-40B4-BE49-F238E27FC236}">
                <a16:creationId xmlns:a16="http://schemas.microsoft.com/office/drawing/2014/main" id="{AA6A4948-B2A6-9347-8F24-C41E3358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31" y="2256117"/>
            <a:ext cx="3177252" cy="23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clipart, pool table&#10;&#10;Description automatically generated">
            <a:extLst>
              <a:ext uri="{FF2B5EF4-FFF2-40B4-BE49-F238E27FC236}">
                <a16:creationId xmlns:a16="http://schemas.microsoft.com/office/drawing/2014/main" id="{6FE73734-C7BE-1F4F-8D97-50CC01BCD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82" y="5107062"/>
            <a:ext cx="3177252" cy="1516667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D262BCA-58C1-1C4F-88F4-1230805535B5}"/>
              </a:ext>
            </a:extLst>
          </p:cNvPr>
          <p:cNvSpPr/>
          <p:nvPr/>
        </p:nvSpPr>
        <p:spPr>
          <a:xfrm>
            <a:off x="2045909" y="5752255"/>
            <a:ext cx="950510" cy="512556"/>
          </a:xfrm>
          <a:custGeom>
            <a:avLst/>
            <a:gdLst>
              <a:gd name="connsiteX0" fmla="*/ 7975 w 950510"/>
              <a:gd name="connsiteY0" fmla="*/ 512556 h 512556"/>
              <a:gd name="connsiteX1" fmla="*/ 50178 w 950510"/>
              <a:gd name="connsiteY1" fmla="*/ 132728 h 512556"/>
              <a:gd name="connsiteX2" fmla="*/ 387802 w 950510"/>
              <a:gd name="connsiteY2" fmla="*/ 273405 h 512556"/>
              <a:gd name="connsiteX3" fmla="*/ 458141 w 950510"/>
              <a:gd name="connsiteY3" fmla="*/ 20187 h 512556"/>
              <a:gd name="connsiteX4" fmla="*/ 950510 w 950510"/>
              <a:gd name="connsiteY4" fmla="*/ 34254 h 51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510" h="512556">
                <a:moveTo>
                  <a:pt x="7975" y="512556"/>
                </a:moveTo>
                <a:cubicBezTo>
                  <a:pt x="-2576" y="342571"/>
                  <a:pt x="-13127" y="172587"/>
                  <a:pt x="50178" y="132728"/>
                </a:cubicBezTo>
                <a:cubicBezTo>
                  <a:pt x="113483" y="92869"/>
                  <a:pt x="319808" y="292162"/>
                  <a:pt x="387802" y="273405"/>
                </a:cubicBezTo>
                <a:cubicBezTo>
                  <a:pt x="455796" y="254648"/>
                  <a:pt x="364356" y="60045"/>
                  <a:pt x="458141" y="20187"/>
                </a:cubicBezTo>
                <a:cubicBezTo>
                  <a:pt x="551926" y="-19671"/>
                  <a:pt x="751218" y="7291"/>
                  <a:pt x="950510" y="34254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7891291-2B6F-D44D-9E8C-17BB3E2CD3DB}"/>
              </a:ext>
            </a:extLst>
          </p:cNvPr>
          <p:cNvSpPr/>
          <p:nvPr/>
        </p:nvSpPr>
        <p:spPr>
          <a:xfrm>
            <a:off x="4909625" y="5633163"/>
            <a:ext cx="1167619" cy="501093"/>
          </a:xfrm>
          <a:custGeom>
            <a:avLst/>
            <a:gdLst>
              <a:gd name="connsiteX0" fmla="*/ 1167619 w 1167619"/>
              <a:gd name="connsiteY0" fmla="*/ 209617 h 501093"/>
              <a:gd name="connsiteX1" fmla="*/ 1012874 w 1167619"/>
              <a:gd name="connsiteY1" fmla="*/ 125211 h 501093"/>
              <a:gd name="connsiteX2" fmla="*/ 618979 w 1167619"/>
              <a:gd name="connsiteY2" fmla="*/ 12669 h 501093"/>
              <a:gd name="connsiteX3" fmla="*/ 618979 w 1167619"/>
              <a:gd name="connsiteY3" fmla="*/ 448768 h 501093"/>
              <a:gd name="connsiteX4" fmla="*/ 0 w 1167619"/>
              <a:gd name="connsiteY4" fmla="*/ 476903 h 50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619" h="501093">
                <a:moveTo>
                  <a:pt x="1167619" y="209617"/>
                </a:moveTo>
                <a:cubicBezTo>
                  <a:pt x="1135966" y="183826"/>
                  <a:pt x="1104314" y="158036"/>
                  <a:pt x="1012874" y="125211"/>
                </a:cubicBezTo>
                <a:cubicBezTo>
                  <a:pt x="921434" y="92386"/>
                  <a:pt x="684628" y="-41257"/>
                  <a:pt x="618979" y="12669"/>
                </a:cubicBezTo>
                <a:cubicBezTo>
                  <a:pt x="553330" y="66595"/>
                  <a:pt x="722142" y="371396"/>
                  <a:pt x="618979" y="448768"/>
                </a:cubicBezTo>
                <a:cubicBezTo>
                  <a:pt x="515816" y="526140"/>
                  <a:pt x="257908" y="501521"/>
                  <a:pt x="0" y="476903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DB7B64-B52C-FD4D-B6FD-0CC53D81CEDF}"/>
              </a:ext>
            </a:extLst>
          </p:cNvPr>
          <p:cNvSpPr txBox="1"/>
          <p:nvPr/>
        </p:nvSpPr>
        <p:spPr>
          <a:xfrm>
            <a:off x="673534" y="5865350"/>
            <a:ext cx="184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P-1 element        (3 nodes, for linear element)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36576B-7F71-464E-9B1C-6DF23FD803B5}"/>
              </a:ext>
            </a:extLst>
          </p:cNvPr>
          <p:cNvSpPr txBox="1"/>
          <p:nvPr/>
        </p:nvSpPr>
        <p:spPr>
          <a:xfrm>
            <a:off x="6165998" y="5446792"/>
            <a:ext cx="1847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P-2 element        (6 nodes, for quadratic element)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1A1CF3-423D-D64E-BECF-B1025C63638B}"/>
              </a:ext>
            </a:extLst>
          </p:cNvPr>
          <p:cNvSpPr txBox="1"/>
          <p:nvPr/>
        </p:nvSpPr>
        <p:spPr>
          <a:xfrm>
            <a:off x="212533" y="4549002"/>
            <a:ext cx="871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More nodes (”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integration points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”) required to capture higher order shape functions (and solution variability)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8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 in 2-D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B8793-8444-4742-9024-A2A200CF92A3}"/>
              </a:ext>
            </a:extLst>
          </p:cNvPr>
          <p:cNvSpPr txBox="1"/>
          <p:nvPr/>
        </p:nvSpPr>
        <p:spPr>
          <a:xfrm>
            <a:off x="4432139" y="722251"/>
            <a:ext cx="2840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(linear) elements. Analogous to the 1-D example.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999E1-0637-DA4E-A420-D405BD088B8E}"/>
              </a:ext>
            </a:extLst>
          </p:cNvPr>
          <p:cNvSpPr txBox="1"/>
          <p:nvPr/>
        </p:nvSpPr>
        <p:spPr>
          <a:xfrm>
            <a:off x="4572000" y="2388233"/>
            <a:ext cx="256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(quadratic) elements. 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050" name="Picture 2" descr="An image of a first-order square quadrilateral Lagrange element's shape functions.">
            <a:extLst>
              <a:ext uri="{FF2B5EF4-FFF2-40B4-BE49-F238E27FC236}">
                <a16:creationId xmlns:a16="http://schemas.microsoft.com/office/drawing/2014/main" id="{F4160C52-E639-4842-8AE0-2A0DA6AA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46" y="541001"/>
            <a:ext cx="2730023" cy="17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image of the shape functions for a single second-order square quadrilateral Lagrange element.">
            <a:extLst>
              <a:ext uri="{FF2B5EF4-FFF2-40B4-BE49-F238E27FC236}">
                <a16:creationId xmlns:a16="http://schemas.microsoft.com/office/drawing/2014/main" id="{AA6A4948-B2A6-9347-8F24-C41E3358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31" y="2256117"/>
            <a:ext cx="3177252" cy="23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6236C-DF15-6848-9BB1-6E2F41DE7143}"/>
              </a:ext>
            </a:extLst>
          </p:cNvPr>
          <p:cNvSpPr/>
          <p:nvPr/>
        </p:nvSpPr>
        <p:spPr>
          <a:xfrm>
            <a:off x="1323231" y="507831"/>
            <a:ext cx="6062307" cy="4076340"/>
          </a:xfrm>
          <a:prstGeom prst="rect">
            <a:avLst/>
          </a:prstGeom>
          <a:solidFill>
            <a:schemeClr val="bg1">
              <a:alpha val="8177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2600-6405-3A4B-9215-F241F9CEE18A}"/>
              </a:ext>
            </a:extLst>
          </p:cNvPr>
          <p:cNvSpPr txBox="1"/>
          <p:nvPr/>
        </p:nvSpPr>
        <p:spPr>
          <a:xfrm>
            <a:off x="5309686" y="3105177"/>
            <a:ext cx="284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Choice depends on the equation to be solved (and, in some cases, the domain geometry)</a:t>
            </a:r>
            <a:endParaRPr lang="en-US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CA5FA-A0E9-9A46-BBB6-3AA760E67D41}"/>
              </a:ext>
            </a:extLst>
          </p:cNvPr>
          <p:cNvSpPr/>
          <p:nvPr/>
        </p:nvSpPr>
        <p:spPr>
          <a:xfrm>
            <a:off x="5261317" y="3076790"/>
            <a:ext cx="2912012" cy="1399538"/>
          </a:xfrm>
          <a:custGeom>
            <a:avLst/>
            <a:gdLst>
              <a:gd name="connsiteX0" fmla="*/ 0 w 2912012"/>
              <a:gd name="connsiteY0" fmla="*/ 0 h 1399538"/>
              <a:gd name="connsiteX1" fmla="*/ 553282 w 2912012"/>
              <a:gd name="connsiteY1" fmla="*/ 0 h 1399538"/>
              <a:gd name="connsiteX2" fmla="*/ 1048324 w 2912012"/>
              <a:gd name="connsiteY2" fmla="*/ 0 h 1399538"/>
              <a:gd name="connsiteX3" fmla="*/ 1688967 w 2912012"/>
              <a:gd name="connsiteY3" fmla="*/ 0 h 1399538"/>
              <a:gd name="connsiteX4" fmla="*/ 2242249 w 2912012"/>
              <a:gd name="connsiteY4" fmla="*/ 0 h 1399538"/>
              <a:gd name="connsiteX5" fmla="*/ 2912012 w 2912012"/>
              <a:gd name="connsiteY5" fmla="*/ 0 h 1399538"/>
              <a:gd name="connsiteX6" fmla="*/ 2912012 w 2912012"/>
              <a:gd name="connsiteY6" fmla="*/ 727760 h 1399538"/>
              <a:gd name="connsiteX7" fmla="*/ 2912012 w 2912012"/>
              <a:gd name="connsiteY7" fmla="*/ 1399538 h 1399538"/>
              <a:gd name="connsiteX8" fmla="*/ 2329610 w 2912012"/>
              <a:gd name="connsiteY8" fmla="*/ 1399538 h 1399538"/>
              <a:gd name="connsiteX9" fmla="*/ 1834568 w 2912012"/>
              <a:gd name="connsiteY9" fmla="*/ 1399538 h 1399538"/>
              <a:gd name="connsiteX10" fmla="*/ 1252165 w 2912012"/>
              <a:gd name="connsiteY10" fmla="*/ 1399538 h 1399538"/>
              <a:gd name="connsiteX11" fmla="*/ 669763 w 2912012"/>
              <a:gd name="connsiteY11" fmla="*/ 1399538 h 1399538"/>
              <a:gd name="connsiteX12" fmla="*/ 0 w 2912012"/>
              <a:gd name="connsiteY12" fmla="*/ 1399538 h 1399538"/>
              <a:gd name="connsiteX13" fmla="*/ 0 w 2912012"/>
              <a:gd name="connsiteY13" fmla="*/ 671778 h 1399538"/>
              <a:gd name="connsiteX14" fmla="*/ 0 w 2912012"/>
              <a:gd name="connsiteY14" fmla="*/ 0 h 139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12012" h="1399538" extrusionOk="0">
                <a:moveTo>
                  <a:pt x="0" y="0"/>
                </a:moveTo>
                <a:cubicBezTo>
                  <a:pt x="145546" y="-25935"/>
                  <a:pt x="429039" y="26603"/>
                  <a:pt x="553282" y="0"/>
                </a:cubicBezTo>
                <a:cubicBezTo>
                  <a:pt x="677525" y="-26603"/>
                  <a:pt x="899239" y="-4756"/>
                  <a:pt x="1048324" y="0"/>
                </a:cubicBezTo>
                <a:cubicBezTo>
                  <a:pt x="1197409" y="4756"/>
                  <a:pt x="1451826" y="-31061"/>
                  <a:pt x="1688967" y="0"/>
                </a:cubicBezTo>
                <a:cubicBezTo>
                  <a:pt x="1926108" y="31061"/>
                  <a:pt x="2039155" y="-16194"/>
                  <a:pt x="2242249" y="0"/>
                </a:cubicBezTo>
                <a:cubicBezTo>
                  <a:pt x="2445343" y="16194"/>
                  <a:pt x="2627969" y="-1710"/>
                  <a:pt x="2912012" y="0"/>
                </a:cubicBezTo>
                <a:cubicBezTo>
                  <a:pt x="2880585" y="244684"/>
                  <a:pt x="2915551" y="554734"/>
                  <a:pt x="2912012" y="727760"/>
                </a:cubicBezTo>
                <a:cubicBezTo>
                  <a:pt x="2908473" y="900786"/>
                  <a:pt x="2935770" y="1198162"/>
                  <a:pt x="2912012" y="1399538"/>
                </a:cubicBezTo>
                <a:cubicBezTo>
                  <a:pt x="2652657" y="1412751"/>
                  <a:pt x="2590777" y="1418904"/>
                  <a:pt x="2329610" y="1399538"/>
                </a:cubicBezTo>
                <a:cubicBezTo>
                  <a:pt x="2068443" y="1380172"/>
                  <a:pt x="2032212" y="1376373"/>
                  <a:pt x="1834568" y="1399538"/>
                </a:cubicBezTo>
                <a:cubicBezTo>
                  <a:pt x="1636924" y="1422703"/>
                  <a:pt x="1532434" y="1383983"/>
                  <a:pt x="1252165" y="1399538"/>
                </a:cubicBezTo>
                <a:cubicBezTo>
                  <a:pt x="971896" y="1415093"/>
                  <a:pt x="931892" y="1375859"/>
                  <a:pt x="669763" y="1399538"/>
                </a:cubicBezTo>
                <a:cubicBezTo>
                  <a:pt x="407634" y="1423217"/>
                  <a:pt x="262602" y="1411968"/>
                  <a:pt x="0" y="1399538"/>
                </a:cubicBezTo>
                <a:cubicBezTo>
                  <a:pt x="-4416" y="1104937"/>
                  <a:pt x="27791" y="994278"/>
                  <a:pt x="0" y="671778"/>
                </a:cubicBezTo>
                <a:cubicBezTo>
                  <a:pt x="-27791" y="349278"/>
                  <a:pt x="31707" y="20422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EA8D9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clipart, pool table&#10;&#10;Description automatically generated">
            <a:extLst>
              <a:ext uri="{FF2B5EF4-FFF2-40B4-BE49-F238E27FC236}">
                <a16:creationId xmlns:a16="http://schemas.microsoft.com/office/drawing/2014/main" id="{8AD1BBD5-DDDF-8F44-A7F6-49C352256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82" y="5107062"/>
            <a:ext cx="3177252" cy="1516667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90DC3AD2-EA81-3F4D-B639-9B8644B9CD96}"/>
              </a:ext>
            </a:extLst>
          </p:cNvPr>
          <p:cNvSpPr/>
          <p:nvPr/>
        </p:nvSpPr>
        <p:spPr>
          <a:xfrm>
            <a:off x="2045909" y="5752255"/>
            <a:ext cx="950510" cy="512556"/>
          </a:xfrm>
          <a:custGeom>
            <a:avLst/>
            <a:gdLst>
              <a:gd name="connsiteX0" fmla="*/ 7975 w 950510"/>
              <a:gd name="connsiteY0" fmla="*/ 512556 h 512556"/>
              <a:gd name="connsiteX1" fmla="*/ 50178 w 950510"/>
              <a:gd name="connsiteY1" fmla="*/ 132728 h 512556"/>
              <a:gd name="connsiteX2" fmla="*/ 387802 w 950510"/>
              <a:gd name="connsiteY2" fmla="*/ 273405 h 512556"/>
              <a:gd name="connsiteX3" fmla="*/ 458141 w 950510"/>
              <a:gd name="connsiteY3" fmla="*/ 20187 h 512556"/>
              <a:gd name="connsiteX4" fmla="*/ 950510 w 950510"/>
              <a:gd name="connsiteY4" fmla="*/ 34254 h 51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510" h="512556">
                <a:moveTo>
                  <a:pt x="7975" y="512556"/>
                </a:moveTo>
                <a:cubicBezTo>
                  <a:pt x="-2576" y="342571"/>
                  <a:pt x="-13127" y="172587"/>
                  <a:pt x="50178" y="132728"/>
                </a:cubicBezTo>
                <a:cubicBezTo>
                  <a:pt x="113483" y="92869"/>
                  <a:pt x="319808" y="292162"/>
                  <a:pt x="387802" y="273405"/>
                </a:cubicBezTo>
                <a:cubicBezTo>
                  <a:pt x="455796" y="254648"/>
                  <a:pt x="364356" y="60045"/>
                  <a:pt x="458141" y="20187"/>
                </a:cubicBezTo>
                <a:cubicBezTo>
                  <a:pt x="551926" y="-19671"/>
                  <a:pt x="751218" y="7291"/>
                  <a:pt x="950510" y="34254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D124F-088C-6940-B621-EF7DFE9C8F27}"/>
              </a:ext>
            </a:extLst>
          </p:cNvPr>
          <p:cNvSpPr/>
          <p:nvPr/>
        </p:nvSpPr>
        <p:spPr>
          <a:xfrm>
            <a:off x="4909625" y="5633163"/>
            <a:ext cx="1167619" cy="501093"/>
          </a:xfrm>
          <a:custGeom>
            <a:avLst/>
            <a:gdLst>
              <a:gd name="connsiteX0" fmla="*/ 1167619 w 1167619"/>
              <a:gd name="connsiteY0" fmla="*/ 209617 h 501093"/>
              <a:gd name="connsiteX1" fmla="*/ 1012874 w 1167619"/>
              <a:gd name="connsiteY1" fmla="*/ 125211 h 501093"/>
              <a:gd name="connsiteX2" fmla="*/ 618979 w 1167619"/>
              <a:gd name="connsiteY2" fmla="*/ 12669 h 501093"/>
              <a:gd name="connsiteX3" fmla="*/ 618979 w 1167619"/>
              <a:gd name="connsiteY3" fmla="*/ 448768 h 501093"/>
              <a:gd name="connsiteX4" fmla="*/ 0 w 1167619"/>
              <a:gd name="connsiteY4" fmla="*/ 476903 h 50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619" h="501093">
                <a:moveTo>
                  <a:pt x="1167619" y="209617"/>
                </a:moveTo>
                <a:cubicBezTo>
                  <a:pt x="1135966" y="183826"/>
                  <a:pt x="1104314" y="158036"/>
                  <a:pt x="1012874" y="125211"/>
                </a:cubicBezTo>
                <a:cubicBezTo>
                  <a:pt x="921434" y="92386"/>
                  <a:pt x="684628" y="-41257"/>
                  <a:pt x="618979" y="12669"/>
                </a:cubicBezTo>
                <a:cubicBezTo>
                  <a:pt x="553330" y="66595"/>
                  <a:pt x="722142" y="371396"/>
                  <a:pt x="618979" y="448768"/>
                </a:cubicBezTo>
                <a:cubicBezTo>
                  <a:pt x="515816" y="526140"/>
                  <a:pt x="257908" y="501521"/>
                  <a:pt x="0" y="476903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76F0D-0410-D840-A4A9-94011610E571}"/>
              </a:ext>
            </a:extLst>
          </p:cNvPr>
          <p:cNvSpPr txBox="1"/>
          <p:nvPr/>
        </p:nvSpPr>
        <p:spPr>
          <a:xfrm>
            <a:off x="673534" y="5865350"/>
            <a:ext cx="184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P-1 element        (3 nodes, for linear element)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F4B582-960A-804C-917F-D040F50126FC}"/>
              </a:ext>
            </a:extLst>
          </p:cNvPr>
          <p:cNvSpPr txBox="1"/>
          <p:nvPr/>
        </p:nvSpPr>
        <p:spPr>
          <a:xfrm>
            <a:off x="6165998" y="5446792"/>
            <a:ext cx="1847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P-2 element        (6 nodes, for quadratic element)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A393A-FA3E-1945-9DA6-7BF692F9C6D2}"/>
              </a:ext>
            </a:extLst>
          </p:cNvPr>
          <p:cNvSpPr txBox="1"/>
          <p:nvPr/>
        </p:nvSpPr>
        <p:spPr>
          <a:xfrm>
            <a:off x="212533" y="4549002"/>
            <a:ext cx="871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More nodes (”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integration points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”) required to capture higher order shape functions (and solution variability)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91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 functions in 2-D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CA5FA-A0E9-9A46-BBB6-3AA760E67D41}"/>
              </a:ext>
            </a:extLst>
          </p:cNvPr>
          <p:cNvSpPr/>
          <p:nvPr/>
        </p:nvSpPr>
        <p:spPr>
          <a:xfrm>
            <a:off x="1470075" y="1011957"/>
            <a:ext cx="6006238" cy="3010644"/>
          </a:xfrm>
          <a:custGeom>
            <a:avLst/>
            <a:gdLst>
              <a:gd name="connsiteX0" fmla="*/ 0 w 6006238"/>
              <a:gd name="connsiteY0" fmla="*/ 0 h 3010644"/>
              <a:gd name="connsiteX1" fmla="*/ 607297 w 6006238"/>
              <a:gd name="connsiteY1" fmla="*/ 0 h 3010644"/>
              <a:gd name="connsiteX2" fmla="*/ 1094470 w 6006238"/>
              <a:gd name="connsiteY2" fmla="*/ 0 h 3010644"/>
              <a:gd name="connsiteX3" fmla="*/ 1881955 w 6006238"/>
              <a:gd name="connsiteY3" fmla="*/ 0 h 3010644"/>
              <a:gd name="connsiteX4" fmla="*/ 2489252 w 6006238"/>
              <a:gd name="connsiteY4" fmla="*/ 0 h 3010644"/>
              <a:gd name="connsiteX5" fmla="*/ 3096549 w 6006238"/>
              <a:gd name="connsiteY5" fmla="*/ 0 h 3010644"/>
              <a:gd name="connsiteX6" fmla="*/ 3884034 w 6006238"/>
              <a:gd name="connsiteY6" fmla="*/ 0 h 3010644"/>
              <a:gd name="connsiteX7" fmla="*/ 4431269 w 6006238"/>
              <a:gd name="connsiteY7" fmla="*/ 0 h 3010644"/>
              <a:gd name="connsiteX8" fmla="*/ 5218753 w 6006238"/>
              <a:gd name="connsiteY8" fmla="*/ 0 h 3010644"/>
              <a:gd name="connsiteX9" fmla="*/ 6006238 w 6006238"/>
              <a:gd name="connsiteY9" fmla="*/ 0 h 3010644"/>
              <a:gd name="connsiteX10" fmla="*/ 6006238 w 6006238"/>
              <a:gd name="connsiteY10" fmla="*/ 602129 h 3010644"/>
              <a:gd name="connsiteX11" fmla="*/ 6006238 w 6006238"/>
              <a:gd name="connsiteY11" fmla="*/ 1204258 h 3010644"/>
              <a:gd name="connsiteX12" fmla="*/ 6006238 w 6006238"/>
              <a:gd name="connsiteY12" fmla="*/ 1836493 h 3010644"/>
              <a:gd name="connsiteX13" fmla="*/ 6006238 w 6006238"/>
              <a:gd name="connsiteY13" fmla="*/ 2348302 h 3010644"/>
              <a:gd name="connsiteX14" fmla="*/ 6006238 w 6006238"/>
              <a:gd name="connsiteY14" fmla="*/ 3010644 h 3010644"/>
              <a:gd name="connsiteX15" fmla="*/ 5338878 w 6006238"/>
              <a:gd name="connsiteY15" fmla="*/ 3010644 h 3010644"/>
              <a:gd name="connsiteX16" fmla="*/ 4671518 w 6006238"/>
              <a:gd name="connsiteY16" fmla="*/ 3010644 h 3010644"/>
              <a:gd name="connsiteX17" fmla="*/ 3884034 w 6006238"/>
              <a:gd name="connsiteY17" fmla="*/ 3010644 h 3010644"/>
              <a:gd name="connsiteX18" fmla="*/ 3216674 w 6006238"/>
              <a:gd name="connsiteY18" fmla="*/ 3010644 h 3010644"/>
              <a:gd name="connsiteX19" fmla="*/ 2729501 w 6006238"/>
              <a:gd name="connsiteY19" fmla="*/ 3010644 h 3010644"/>
              <a:gd name="connsiteX20" fmla="*/ 2182266 w 6006238"/>
              <a:gd name="connsiteY20" fmla="*/ 3010644 h 3010644"/>
              <a:gd name="connsiteX21" fmla="*/ 1394782 w 6006238"/>
              <a:gd name="connsiteY21" fmla="*/ 3010644 h 3010644"/>
              <a:gd name="connsiteX22" fmla="*/ 727422 w 6006238"/>
              <a:gd name="connsiteY22" fmla="*/ 3010644 h 3010644"/>
              <a:gd name="connsiteX23" fmla="*/ 0 w 6006238"/>
              <a:gd name="connsiteY23" fmla="*/ 3010644 h 3010644"/>
              <a:gd name="connsiteX24" fmla="*/ 0 w 6006238"/>
              <a:gd name="connsiteY24" fmla="*/ 2408515 h 3010644"/>
              <a:gd name="connsiteX25" fmla="*/ 0 w 6006238"/>
              <a:gd name="connsiteY25" fmla="*/ 1896706 h 3010644"/>
              <a:gd name="connsiteX26" fmla="*/ 0 w 6006238"/>
              <a:gd name="connsiteY26" fmla="*/ 1384896 h 3010644"/>
              <a:gd name="connsiteX27" fmla="*/ 0 w 6006238"/>
              <a:gd name="connsiteY27" fmla="*/ 752661 h 3010644"/>
              <a:gd name="connsiteX28" fmla="*/ 0 w 6006238"/>
              <a:gd name="connsiteY28" fmla="*/ 0 h 301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06238" h="3010644" extrusionOk="0">
                <a:moveTo>
                  <a:pt x="0" y="0"/>
                </a:moveTo>
                <a:cubicBezTo>
                  <a:pt x="232300" y="9897"/>
                  <a:pt x="437192" y="19826"/>
                  <a:pt x="607297" y="0"/>
                </a:cubicBezTo>
                <a:cubicBezTo>
                  <a:pt x="777402" y="-19826"/>
                  <a:pt x="965917" y="5028"/>
                  <a:pt x="1094470" y="0"/>
                </a:cubicBezTo>
                <a:cubicBezTo>
                  <a:pt x="1223023" y="-5028"/>
                  <a:pt x="1562539" y="-5537"/>
                  <a:pt x="1881955" y="0"/>
                </a:cubicBezTo>
                <a:cubicBezTo>
                  <a:pt x="2201371" y="5537"/>
                  <a:pt x="2210617" y="-28979"/>
                  <a:pt x="2489252" y="0"/>
                </a:cubicBezTo>
                <a:cubicBezTo>
                  <a:pt x="2767887" y="28979"/>
                  <a:pt x="2812720" y="3250"/>
                  <a:pt x="3096549" y="0"/>
                </a:cubicBezTo>
                <a:cubicBezTo>
                  <a:pt x="3380378" y="-3250"/>
                  <a:pt x="3571929" y="-38419"/>
                  <a:pt x="3884034" y="0"/>
                </a:cubicBezTo>
                <a:cubicBezTo>
                  <a:pt x="4196140" y="38419"/>
                  <a:pt x="4219893" y="25469"/>
                  <a:pt x="4431269" y="0"/>
                </a:cubicBezTo>
                <a:cubicBezTo>
                  <a:pt x="4642646" y="-25469"/>
                  <a:pt x="4954919" y="-9136"/>
                  <a:pt x="5218753" y="0"/>
                </a:cubicBezTo>
                <a:cubicBezTo>
                  <a:pt x="5482587" y="9136"/>
                  <a:pt x="5737529" y="-36729"/>
                  <a:pt x="6006238" y="0"/>
                </a:cubicBezTo>
                <a:cubicBezTo>
                  <a:pt x="5989712" y="232249"/>
                  <a:pt x="5989578" y="470642"/>
                  <a:pt x="6006238" y="602129"/>
                </a:cubicBezTo>
                <a:cubicBezTo>
                  <a:pt x="6022898" y="733616"/>
                  <a:pt x="6014860" y="962106"/>
                  <a:pt x="6006238" y="1204258"/>
                </a:cubicBezTo>
                <a:cubicBezTo>
                  <a:pt x="5997616" y="1446410"/>
                  <a:pt x="5999910" y="1691129"/>
                  <a:pt x="6006238" y="1836493"/>
                </a:cubicBezTo>
                <a:cubicBezTo>
                  <a:pt x="6012566" y="1981857"/>
                  <a:pt x="5985191" y="2231760"/>
                  <a:pt x="6006238" y="2348302"/>
                </a:cubicBezTo>
                <a:cubicBezTo>
                  <a:pt x="6027285" y="2464844"/>
                  <a:pt x="6035435" y="2875465"/>
                  <a:pt x="6006238" y="3010644"/>
                </a:cubicBezTo>
                <a:cubicBezTo>
                  <a:pt x="5693700" y="3022433"/>
                  <a:pt x="5602788" y="3035817"/>
                  <a:pt x="5338878" y="3010644"/>
                </a:cubicBezTo>
                <a:cubicBezTo>
                  <a:pt x="5074968" y="2985471"/>
                  <a:pt x="4872583" y="3035849"/>
                  <a:pt x="4671518" y="3010644"/>
                </a:cubicBezTo>
                <a:cubicBezTo>
                  <a:pt x="4470453" y="2985439"/>
                  <a:pt x="4198103" y="3005638"/>
                  <a:pt x="3884034" y="3010644"/>
                </a:cubicBezTo>
                <a:cubicBezTo>
                  <a:pt x="3569965" y="3015650"/>
                  <a:pt x="3520263" y="2995930"/>
                  <a:pt x="3216674" y="3010644"/>
                </a:cubicBezTo>
                <a:cubicBezTo>
                  <a:pt x="2913085" y="3025358"/>
                  <a:pt x="2914109" y="3003249"/>
                  <a:pt x="2729501" y="3010644"/>
                </a:cubicBezTo>
                <a:cubicBezTo>
                  <a:pt x="2544893" y="3018039"/>
                  <a:pt x="2307966" y="2992598"/>
                  <a:pt x="2182266" y="3010644"/>
                </a:cubicBezTo>
                <a:cubicBezTo>
                  <a:pt x="2056567" y="3028690"/>
                  <a:pt x="1580631" y="2979110"/>
                  <a:pt x="1394782" y="3010644"/>
                </a:cubicBezTo>
                <a:cubicBezTo>
                  <a:pt x="1208933" y="3042178"/>
                  <a:pt x="928014" y="3029777"/>
                  <a:pt x="727422" y="3010644"/>
                </a:cubicBezTo>
                <a:cubicBezTo>
                  <a:pt x="526830" y="2991511"/>
                  <a:pt x="216316" y="3022126"/>
                  <a:pt x="0" y="3010644"/>
                </a:cubicBezTo>
                <a:cubicBezTo>
                  <a:pt x="-200" y="2765235"/>
                  <a:pt x="-13599" y="2556991"/>
                  <a:pt x="0" y="2408515"/>
                </a:cubicBezTo>
                <a:cubicBezTo>
                  <a:pt x="13599" y="2260039"/>
                  <a:pt x="11302" y="2067631"/>
                  <a:pt x="0" y="1896706"/>
                </a:cubicBezTo>
                <a:cubicBezTo>
                  <a:pt x="-11302" y="1725781"/>
                  <a:pt x="-11946" y="1543762"/>
                  <a:pt x="0" y="1384896"/>
                </a:cubicBezTo>
                <a:cubicBezTo>
                  <a:pt x="11946" y="1226030"/>
                  <a:pt x="-19456" y="967395"/>
                  <a:pt x="0" y="752661"/>
                </a:cubicBezTo>
                <a:cubicBezTo>
                  <a:pt x="19456" y="537928"/>
                  <a:pt x="9025" y="323480"/>
                  <a:pt x="0" y="0"/>
                </a:cubicBezTo>
                <a:close/>
              </a:path>
            </a:pathLst>
          </a:custGeom>
          <a:noFill/>
          <a:ln w="41275">
            <a:solidFill>
              <a:srgbClr val="EA8D9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901B3-EA95-7A48-96C4-8ABA13AA4514}"/>
              </a:ext>
            </a:extLst>
          </p:cNvPr>
          <p:cNvSpPr txBox="1"/>
          <p:nvPr/>
        </p:nvSpPr>
        <p:spPr>
          <a:xfrm>
            <a:off x="1597349" y="1080399"/>
            <a:ext cx="5788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Important exercise</a:t>
            </a:r>
            <a:r>
              <a:rPr lang="en-US" sz="27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</a:p>
          <a:p>
            <a:endParaRPr lang="en-US" sz="1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Understand the finite element algorithm of your modeling code (ASPECT? COMSOL?)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Figure out what type of elements your code uses and why.</a:t>
            </a:r>
          </a:p>
        </p:txBody>
      </p:sp>
      <p:pic>
        <p:nvPicPr>
          <p:cNvPr id="12" name="Picture 11" descr="A picture containing clipart, pool table&#10;&#10;Description automatically generated">
            <a:extLst>
              <a:ext uri="{FF2B5EF4-FFF2-40B4-BE49-F238E27FC236}">
                <a16:creationId xmlns:a16="http://schemas.microsoft.com/office/drawing/2014/main" id="{CDC3F23C-6628-0B4B-8778-BB51FE89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82" y="5107062"/>
            <a:ext cx="3177252" cy="1516667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DB046E02-3A3C-404E-A474-216A00AEAD18}"/>
              </a:ext>
            </a:extLst>
          </p:cNvPr>
          <p:cNvSpPr/>
          <p:nvPr/>
        </p:nvSpPr>
        <p:spPr>
          <a:xfrm>
            <a:off x="2045909" y="5752255"/>
            <a:ext cx="950510" cy="512556"/>
          </a:xfrm>
          <a:custGeom>
            <a:avLst/>
            <a:gdLst>
              <a:gd name="connsiteX0" fmla="*/ 7975 w 950510"/>
              <a:gd name="connsiteY0" fmla="*/ 512556 h 512556"/>
              <a:gd name="connsiteX1" fmla="*/ 50178 w 950510"/>
              <a:gd name="connsiteY1" fmla="*/ 132728 h 512556"/>
              <a:gd name="connsiteX2" fmla="*/ 387802 w 950510"/>
              <a:gd name="connsiteY2" fmla="*/ 273405 h 512556"/>
              <a:gd name="connsiteX3" fmla="*/ 458141 w 950510"/>
              <a:gd name="connsiteY3" fmla="*/ 20187 h 512556"/>
              <a:gd name="connsiteX4" fmla="*/ 950510 w 950510"/>
              <a:gd name="connsiteY4" fmla="*/ 34254 h 51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510" h="512556">
                <a:moveTo>
                  <a:pt x="7975" y="512556"/>
                </a:moveTo>
                <a:cubicBezTo>
                  <a:pt x="-2576" y="342571"/>
                  <a:pt x="-13127" y="172587"/>
                  <a:pt x="50178" y="132728"/>
                </a:cubicBezTo>
                <a:cubicBezTo>
                  <a:pt x="113483" y="92869"/>
                  <a:pt x="319808" y="292162"/>
                  <a:pt x="387802" y="273405"/>
                </a:cubicBezTo>
                <a:cubicBezTo>
                  <a:pt x="455796" y="254648"/>
                  <a:pt x="364356" y="60045"/>
                  <a:pt x="458141" y="20187"/>
                </a:cubicBezTo>
                <a:cubicBezTo>
                  <a:pt x="551926" y="-19671"/>
                  <a:pt x="751218" y="7291"/>
                  <a:pt x="950510" y="34254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D18F6B3-91CB-D341-8309-314F590520BB}"/>
              </a:ext>
            </a:extLst>
          </p:cNvPr>
          <p:cNvSpPr/>
          <p:nvPr/>
        </p:nvSpPr>
        <p:spPr>
          <a:xfrm>
            <a:off x="4909625" y="5633163"/>
            <a:ext cx="1167619" cy="501093"/>
          </a:xfrm>
          <a:custGeom>
            <a:avLst/>
            <a:gdLst>
              <a:gd name="connsiteX0" fmla="*/ 1167619 w 1167619"/>
              <a:gd name="connsiteY0" fmla="*/ 209617 h 501093"/>
              <a:gd name="connsiteX1" fmla="*/ 1012874 w 1167619"/>
              <a:gd name="connsiteY1" fmla="*/ 125211 h 501093"/>
              <a:gd name="connsiteX2" fmla="*/ 618979 w 1167619"/>
              <a:gd name="connsiteY2" fmla="*/ 12669 h 501093"/>
              <a:gd name="connsiteX3" fmla="*/ 618979 w 1167619"/>
              <a:gd name="connsiteY3" fmla="*/ 448768 h 501093"/>
              <a:gd name="connsiteX4" fmla="*/ 0 w 1167619"/>
              <a:gd name="connsiteY4" fmla="*/ 476903 h 50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619" h="501093">
                <a:moveTo>
                  <a:pt x="1167619" y="209617"/>
                </a:moveTo>
                <a:cubicBezTo>
                  <a:pt x="1135966" y="183826"/>
                  <a:pt x="1104314" y="158036"/>
                  <a:pt x="1012874" y="125211"/>
                </a:cubicBezTo>
                <a:cubicBezTo>
                  <a:pt x="921434" y="92386"/>
                  <a:pt x="684628" y="-41257"/>
                  <a:pt x="618979" y="12669"/>
                </a:cubicBezTo>
                <a:cubicBezTo>
                  <a:pt x="553330" y="66595"/>
                  <a:pt x="722142" y="371396"/>
                  <a:pt x="618979" y="448768"/>
                </a:cubicBezTo>
                <a:cubicBezTo>
                  <a:pt x="515816" y="526140"/>
                  <a:pt x="257908" y="501521"/>
                  <a:pt x="0" y="476903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7A95C-0BDF-614E-83C2-8FB16E51E248}"/>
              </a:ext>
            </a:extLst>
          </p:cNvPr>
          <p:cNvSpPr txBox="1"/>
          <p:nvPr/>
        </p:nvSpPr>
        <p:spPr>
          <a:xfrm>
            <a:off x="673534" y="5865350"/>
            <a:ext cx="184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P-1 element        (3 nodes, for linear element)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BEAE0-4BCC-5147-9971-A2B10883FB04}"/>
              </a:ext>
            </a:extLst>
          </p:cNvPr>
          <p:cNvSpPr txBox="1"/>
          <p:nvPr/>
        </p:nvSpPr>
        <p:spPr>
          <a:xfrm>
            <a:off x="6165998" y="5446792"/>
            <a:ext cx="1847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P-2 element        (6 nodes, for quadratic 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067521-A064-8B4F-968D-94E6AF9A222F}"/>
              </a:ext>
            </a:extLst>
          </p:cNvPr>
          <p:cNvSpPr txBox="1"/>
          <p:nvPr/>
        </p:nvSpPr>
        <p:spPr>
          <a:xfrm>
            <a:off x="212533" y="4549002"/>
            <a:ext cx="871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More nodes (”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integration points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”) required to capture higher order shape functions (and solution variability)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15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Lots</a:t>
            </a:r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3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lots</a:t>
            </a:r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of other important FE topics, e.g.: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8CB4D2-0C69-9349-8B7E-123627AE4728}"/>
                  </a:ext>
                </a:extLst>
              </p:cNvPr>
              <p:cNvSpPr txBox="1"/>
              <p:nvPr/>
            </p:nvSpPr>
            <p:spPr>
              <a:xfrm>
                <a:off x="250045" y="791266"/>
                <a:ext cx="8643909" cy="706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Computing finite element operations – i.e. (.., ..) and a(.., ..) –  in local (i.e., within the element) vs. global (i.e., within the whole model) coordinates, and how to switch between the two.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Efficiently assembling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(can be a </a:t>
                </a:r>
                <a:r>
                  <a:rPr lang="en-US" sz="24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very</a:t>
                </a: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big matrix!). Often assemble mini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𝒍𝒐𝒄𝒂𝒍</m:t>
                        </m:r>
                      </m:sub>
                    </m:sSub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(per element) and then combine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𝒈𝒍𝒐𝒃𝒂𝒍</m:t>
                        </m:r>
                      </m:sub>
                    </m:sSub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Efficiently solving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𝑲𝒅</m:t>
                    </m:r>
                    <m:r>
                      <a:rPr lang="en-US" sz="2400" b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𝑭</m:t>
                    </m:r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(very large systems of linear equations). Two main endmembers: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Direct solvers </a:t>
                </a: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(manipulating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𝑲</m:t>
                    </m:r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then computing the inverse; sometimes not computationally feasible).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Iterative solvers </a:t>
                </a:r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(a large suite of methods for iteratively computing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1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100" b="1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8CB4D2-0C69-9349-8B7E-123627AE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45" y="791266"/>
                <a:ext cx="8643909" cy="7067640"/>
              </a:xfrm>
              <a:prstGeom prst="rect">
                <a:avLst/>
              </a:prstGeom>
              <a:blipFill>
                <a:blip r:embed="rId3"/>
                <a:stretch>
                  <a:fillRect l="-1026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077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Further reading</a:t>
            </a:r>
          </a:p>
        </p:txBody>
      </p:sp>
      <p:pic>
        <p:nvPicPr>
          <p:cNvPr id="2050" name="Picture 2" descr="Computational Techniques for Fluid Dynamics 1: Fundamental and General  Techniques by Clive A.J. Fletcher">
            <a:extLst>
              <a:ext uri="{FF2B5EF4-FFF2-40B4-BE49-F238E27FC236}">
                <a16:creationId xmlns:a16="http://schemas.microsoft.com/office/drawing/2014/main" id="{0ED30CEF-4CF4-144A-9B59-E64976EB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75" y="89124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nite Element Method: Linear Static And Dynamic Finite Element Analysis  (Dover Civil and Mechanical Engineering): Thomas J. R. Hughes:  0800759411818: Amazon.com: Books">
            <a:extLst>
              <a:ext uri="{FF2B5EF4-FFF2-40B4-BE49-F238E27FC236}">
                <a16:creationId xmlns:a16="http://schemas.microsoft.com/office/drawing/2014/main" id="{CEC38CAF-58A1-834E-A7C0-6425DA1F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80" y="839842"/>
            <a:ext cx="3455670" cy="517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0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finite element codes</a:t>
            </a:r>
          </a:p>
        </p:txBody>
      </p:sp>
      <p:pic>
        <p:nvPicPr>
          <p:cNvPr id="3074" name="Picture 2" descr="citcoms">
            <a:extLst>
              <a:ext uri="{FF2B5EF4-FFF2-40B4-BE49-F238E27FC236}">
                <a16:creationId xmlns:a16="http://schemas.microsoft.com/office/drawing/2014/main" id="{D3DD3F77-01C2-6F4C-B74C-8637CE9A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6" y="678991"/>
            <a:ext cx="3403498" cy="440740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ational Infrastructure for Geodynamics :: Software">
            <a:extLst>
              <a:ext uri="{FF2B5EF4-FFF2-40B4-BE49-F238E27FC236}">
                <a16:creationId xmlns:a16="http://schemas.microsoft.com/office/drawing/2014/main" id="{C39E29BC-1525-9342-8DC6-6CBC0403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76" y="538609"/>
            <a:ext cx="3748023" cy="48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31E2FEB2-05F4-8848-8E73-9EA54AFAB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120" y="2954523"/>
            <a:ext cx="4118764" cy="371211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21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Further reading</a:t>
            </a:r>
          </a:p>
        </p:txBody>
      </p:sp>
      <p:pic>
        <p:nvPicPr>
          <p:cNvPr id="2050" name="Picture 2" descr="Computational Techniques for Fluid Dynamics 1: Fundamental and General  Techniques by Clive A.J. Fletcher">
            <a:extLst>
              <a:ext uri="{FF2B5EF4-FFF2-40B4-BE49-F238E27FC236}">
                <a16:creationId xmlns:a16="http://schemas.microsoft.com/office/drawing/2014/main" id="{0ED30CEF-4CF4-144A-9B59-E64976EB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75" y="902533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nite Element Method: Linear Static And Dynamic Finite Element Analysis  (Dover Civil and Mechanical Engineering): Thomas J. R. Hughes:  0800759411818: Amazon.com: Books">
            <a:extLst>
              <a:ext uri="{FF2B5EF4-FFF2-40B4-BE49-F238E27FC236}">
                <a16:creationId xmlns:a16="http://schemas.microsoft.com/office/drawing/2014/main" id="{CEC38CAF-58A1-834E-A7C0-6425DA1F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80" y="839842"/>
            <a:ext cx="3455670" cy="517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6A49F1F-E5D9-834F-AC65-4AFAC9226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140" y="1959832"/>
            <a:ext cx="7166758" cy="4627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610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a more practical example</a:t>
            </a:r>
          </a:p>
        </p:txBody>
      </p:sp>
      <p:pic>
        <p:nvPicPr>
          <p:cNvPr id="3" name="Picture 2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7197D517-4FE0-CF4A-848A-6BD07FB7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1179576"/>
            <a:ext cx="7987575" cy="4498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55B20-30A8-DD45-8B9F-688C27DBE05F}"/>
              </a:ext>
            </a:extLst>
          </p:cNvPr>
          <p:cNvSpPr txBox="1"/>
          <p:nvPr/>
        </p:nvSpPr>
        <p:spPr>
          <a:xfrm>
            <a:off x="5131043" y="5678423"/>
            <a:ext cx="4439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3268311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43544" y="0"/>
            <a:ext cx="8943704" cy="699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2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 method a key strategy for modeling fluid and solid mechanics problems.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first two steps of developing a finite element approach are deriving the </a:t>
            </a:r>
            <a:r>
              <a:rPr lang="en-US" sz="235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weak form </a:t>
            </a: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the governing equation and splitting the model domain up into sub-domains (</a:t>
            </a:r>
            <a:r>
              <a:rPr lang="en-US" sz="235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elements</a:t>
            </a: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).</a:t>
            </a:r>
          </a:p>
          <a:p>
            <a:pPr lvl="1"/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Once an element type (order, number of “</a:t>
            </a:r>
            <a:r>
              <a:rPr lang="en-US" sz="2350" b="1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integraton</a:t>
            </a:r>
            <a:r>
              <a:rPr lang="en-US" sz="235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points</a:t>
            </a: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”) is chosen, polynomial (or “</a:t>
            </a:r>
            <a:r>
              <a:rPr lang="en-US" sz="235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shape</a:t>
            </a: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”) functions are used to weight the solution within the node.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Using these shape functions, the weak form can be manipulated into a large system of </a:t>
            </a:r>
            <a:r>
              <a:rPr lang="en-US" sz="235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equations</a:t>
            </a:r>
            <a:r>
              <a:rPr lang="en-US" sz="235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which then can be solved for the shape function coefficients and, in turn, the overall solution. </a:t>
            </a:r>
          </a:p>
          <a:p>
            <a:endParaRPr lang="en-US" sz="35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 philosophy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F8AA8A-F0B0-5748-AB70-22489EC9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39" y="712520"/>
            <a:ext cx="3958688" cy="1811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6E7D0-4042-724B-B206-0419DE84DDDB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92656-34A4-0C43-B600-4031ABADB9EA}"/>
                  </a:ext>
                </a:extLst>
              </p:cNvPr>
              <p:cNvSpPr txBox="1"/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a boundary value problem such that a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satisfied the following PDE: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differential operator,</a:t>
                </a:r>
                <a:r>
                  <a:rPr lang="en-US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a source term (needs to be smooth)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92656-34A4-0C43-B600-4031ABADB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blipFill>
                <a:blip r:embed="rId3"/>
                <a:stretch>
                  <a:fillRect l="-1140" t="-1579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82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 philosophy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F8AA8A-F0B0-5748-AB70-22489EC9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39" y="712520"/>
            <a:ext cx="3958688" cy="1811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778FFE-21E4-6546-AF3F-E67A617A2DA9}"/>
                  </a:ext>
                </a:extLst>
              </p:cNvPr>
              <p:cNvSpPr txBox="1"/>
              <p:nvPr/>
            </p:nvSpPr>
            <p:spPr>
              <a:xfrm>
                <a:off x="263073" y="2907483"/>
                <a:ext cx="8617854" cy="2052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 boundary conditions we can have </a:t>
                </a:r>
                <a:r>
                  <a:rPr lang="en-US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Dirichlet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(fixed value, “essential”)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And/or </a:t>
                </a:r>
                <a:r>
                  <a:rPr lang="en-US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Neumann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(flux, “natural”):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778FFE-21E4-6546-AF3F-E67A617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3" y="2907483"/>
                <a:ext cx="8617854" cy="2052998"/>
              </a:xfrm>
              <a:prstGeom prst="rect">
                <a:avLst/>
              </a:prstGeom>
              <a:blipFill>
                <a:blip r:embed="rId4"/>
                <a:stretch>
                  <a:fillRect l="-588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30CDF1-E9EC-A04D-82B8-63EC1DF18206}"/>
                  </a:ext>
                </a:extLst>
              </p:cNvPr>
              <p:cNvSpPr txBox="1"/>
              <p:nvPr/>
            </p:nvSpPr>
            <p:spPr>
              <a:xfrm>
                <a:off x="5595094" y="3291710"/>
                <a:ext cx="353703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e.g., for </a:t>
                </a:r>
                <a:r>
                  <a:rPr lang="en-US" sz="1500" i="1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elastic</a:t>
                </a:r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problem,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displacement and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 for no slip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30CDF1-E9EC-A04D-82B8-63EC1DF18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94" y="3291710"/>
                <a:ext cx="3537031" cy="553998"/>
              </a:xfrm>
              <a:prstGeom prst="rect">
                <a:avLst/>
              </a:prstGeom>
              <a:blipFill>
                <a:blip r:embed="rId5"/>
                <a:stretch>
                  <a:fillRect l="-714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E71F3-5A80-B848-96B1-381C6AA33FBA}"/>
                  </a:ext>
                </a:extLst>
              </p:cNvPr>
              <p:cNvSpPr txBox="1"/>
              <p:nvPr/>
            </p:nvSpPr>
            <p:spPr>
              <a:xfrm>
                <a:off x="5908881" y="4123001"/>
                <a:ext cx="27363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sz="1500" i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0 for zero stress (traction-free)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E71F3-5A80-B848-96B1-381C6AA3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81" y="4123001"/>
                <a:ext cx="2736355" cy="553998"/>
              </a:xfrm>
              <a:prstGeom prst="rect">
                <a:avLst/>
              </a:prstGeom>
              <a:blipFill>
                <a:blip r:embed="rId6"/>
                <a:stretch>
                  <a:fillRect l="-926" t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3F50AD-BC4F-0B4C-987D-94A8D3B8A808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3AAD15-96AE-6340-B0C4-FC1BBFF79AD0}"/>
                  </a:ext>
                </a:extLst>
              </p:cNvPr>
              <p:cNvSpPr txBox="1"/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a boundary value problem such that a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satisfied the following PDE: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differential operator,</a:t>
                </a:r>
                <a:r>
                  <a:rPr lang="en-US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a source term (needs to be smooth)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3AAD15-96AE-6340-B0C4-FC1BBFF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blipFill>
                <a:blip r:embed="rId7"/>
                <a:stretch>
                  <a:fillRect l="-1140" t="-1579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52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CB0134-0C0C-924C-A011-5302C033305E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A1E15-FDC1-0645-8A36-AF6AC8F23AAD}"/>
              </a:ext>
            </a:extLst>
          </p:cNvPr>
          <p:cNvSpPr/>
          <p:nvPr/>
        </p:nvSpPr>
        <p:spPr>
          <a:xfrm>
            <a:off x="166254" y="4868882"/>
            <a:ext cx="8811491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 philosophy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F8AA8A-F0B0-5748-AB70-22489EC9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39" y="712520"/>
            <a:ext cx="3958688" cy="1811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FF74D5-BCC0-8149-8D2B-F9BB31316427}"/>
                  </a:ext>
                </a:extLst>
              </p:cNvPr>
              <p:cNvSpPr txBox="1"/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a boundary value problem such that a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satisfied the following PDE: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is differential operator,</a:t>
                </a:r>
                <a:r>
                  <a:rPr lang="en-US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a source term (needs to be smooth)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FF74D5-BCC0-8149-8D2B-F9BB31316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3" y="712520"/>
                <a:ext cx="4439556" cy="2400657"/>
              </a:xfrm>
              <a:prstGeom prst="rect">
                <a:avLst/>
              </a:prstGeom>
              <a:blipFill>
                <a:blip r:embed="rId3"/>
                <a:stretch>
                  <a:fillRect l="-1140" t="-1579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778FFE-21E4-6546-AF3F-E67A617A2DA9}"/>
                  </a:ext>
                </a:extLst>
              </p:cNvPr>
              <p:cNvSpPr txBox="1"/>
              <p:nvPr/>
            </p:nvSpPr>
            <p:spPr>
              <a:xfrm>
                <a:off x="263073" y="2907483"/>
                <a:ext cx="8617854" cy="4638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 boundary conditions we can have </a:t>
                </a:r>
                <a:r>
                  <a:rPr lang="en-US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Dirichlet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(fixed value, “essential”)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And/or </a:t>
                </a:r>
                <a:r>
                  <a:rPr lang="en-US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Neumann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(flux, “natural”):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Two steps in FE analysis: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Convert the PDE from the regular, “strong” form (i.e., as used for finite differences) to the “weak” integral form (more to come).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Discretizing the domain </a:t>
                </a:r>
                <a:r>
                  <a:rPr lang="el-GR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Ω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into “elements” on which an approximate, numerical 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</m:oMath>
                </a14:m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is to be obtained using simplified polynomials, “shape functions” (or basis functions).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u="sng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u="sng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778FFE-21E4-6546-AF3F-E67A617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3" y="2907483"/>
                <a:ext cx="8617854" cy="4638321"/>
              </a:xfrm>
              <a:prstGeom prst="rect">
                <a:avLst/>
              </a:prstGeom>
              <a:blipFill>
                <a:blip r:embed="rId4"/>
                <a:stretch>
                  <a:fillRect l="-735" t="-545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71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simple, 1-D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/>
              <p:nvPr/>
            </p:nvSpPr>
            <p:spPr>
              <a:xfrm>
                <a:off x="388883" y="712520"/>
                <a:ext cx="8502869" cy="414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Consider the following: 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sz="5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           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(the </a:t>
                </a:r>
                <a:r>
                  <a:rPr lang="en-US" sz="1500" i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strong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form, e.g., a 1-D steady-state heat eq.)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the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where s(x) is given, and u(x) will be the solution. In terms of BCs (hence “boundary-value problems”), we will require: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g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(Dirichlet)</a:t>
                </a:r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(1)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h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  </a:t>
                </a:r>
                <a:r>
                  <a:rPr lang="en-US" sz="1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(Neumann)</a:t>
                </a:r>
                <a:r>
                  <a:rPr lang="en-US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endParaRPr lang="en-US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integrate twice to solve the strong form analytically: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</m:oMath>
                </a14:m>
                <a:r>
                  <a:rPr lang="en-US" sz="20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5BD6D-CEDE-BC40-B9FC-92D7665C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3" y="712520"/>
                <a:ext cx="8502869" cy="4140044"/>
              </a:xfrm>
              <a:prstGeom prst="rect">
                <a:avLst/>
              </a:prstGeom>
              <a:blipFill>
                <a:blip r:embed="rId2"/>
                <a:stretch>
                  <a:fillRect l="-7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C6C8CA-1FCC-C44E-8614-9ED4AED97F20}"/>
              </a:ext>
            </a:extLst>
          </p:cNvPr>
          <p:cNvSpPr txBox="1"/>
          <p:nvPr/>
        </p:nvSpPr>
        <p:spPr>
          <a:xfrm>
            <a:off x="5975105" y="6565612"/>
            <a:ext cx="4439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832D-ADFA-1F49-98EE-DB7C1BF9AB75}"/>
              </a:ext>
            </a:extLst>
          </p:cNvPr>
          <p:cNvSpPr txBox="1"/>
          <p:nvPr/>
        </p:nvSpPr>
        <p:spPr>
          <a:xfrm>
            <a:off x="-672662" y="3331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1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9146</TotalTime>
  <Words>5536</Words>
  <Application>Microsoft Macintosh PowerPoint</Application>
  <PresentationFormat>On-screen Show (4:3)</PresentationFormat>
  <Paragraphs>774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225</cp:revision>
  <dcterms:created xsi:type="dcterms:W3CDTF">2021-07-09T17:19:50Z</dcterms:created>
  <dcterms:modified xsi:type="dcterms:W3CDTF">2021-12-30T22:13:12Z</dcterms:modified>
</cp:coreProperties>
</file>